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2" r:id="rId2"/>
    <p:sldId id="303" r:id="rId3"/>
    <p:sldId id="304" r:id="rId4"/>
    <p:sldId id="305" r:id="rId5"/>
    <p:sldId id="348" r:id="rId6"/>
    <p:sldId id="362" r:id="rId7"/>
    <p:sldId id="366" r:id="rId8"/>
    <p:sldId id="365" r:id="rId9"/>
    <p:sldId id="367" r:id="rId10"/>
    <p:sldId id="406" r:id="rId11"/>
    <p:sldId id="439" r:id="rId12"/>
    <p:sldId id="401" r:id="rId13"/>
    <p:sldId id="394" r:id="rId14"/>
    <p:sldId id="460" r:id="rId15"/>
    <p:sldId id="440" r:id="rId16"/>
    <p:sldId id="451" r:id="rId17"/>
    <p:sldId id="472" r:id="rId18"/>
    <p:sldId id="469" r:id="rId19"/>
    <p:sldId id="470" r:id="rId20"/>
    <p:sldId id="468" r:id="rId21"/>
    <p:sldId id="453" r:id="rId22"/>
    <p:sldId id="449" r:id="rId23"/>
    <p:sldId id="450" r:id="rId24"/>
    <p:sldId id="441" r:id="rId25"/>
    <p:sldId id="442" r:id="rId26"/>
    <p:sldId id="443" r:id="rId27"/>
    <p:sldId id="444" r:id="rId28"/>
    <p:sldId id="456" r:id="rId29"/>
    <p:sldId id="471" r:id="rId30"/>
    <p:sldId id="457" r:id="rId31"/>
    <p:sldId id="462" r:id="rId32"/>
    <p:sldId id="463" r:id="rId33"/>
    <p:sldId id="454" r:id="rId34"/>
    <p:sldId id="455" r:id="rId35"/>
    <p:sldId id="445" r:id="rId36"/>
    <p:sldId id="446" r:id="rId37"/>
    <p:sldId id="447" r:id="rId38"/>
    <p:sldId id="448" r:id="rId39"/>
    <p:sldId id="464" r:id="rId40"/>
    <p:sldId id="465" r:id="rId41"/>
    <p:sldId id="466" r:id="rId42"/>
    <p:sldId id="467" r:id="rId43"/>
    <p:sldId id="347" r:id="rId4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61F749-A2DC-4AE4-A508-F8AE323D6740}">
          <p14:sldIdLst/>
        </p14:section>
        <p14:section name="Naamloze sectie" id="{4B934F93-FF83-452D-AD4B-3C8478BB6ED1}">
          <p14:sldIdLst>
            <p14:sldId id="302"/>
            <p14:sldId id="303"/>
            <p14:sldId id="304"/>
            <p14:sldId id="305"/>
            <p14:sldId id="348"/>
            <p14:sldId id="362"/>
            <p14:sldId id="366"/>
            <p14:sldId id="365"/>
            <p14:sldId id="367"/>
            <p14:sldId id="406"/>
            <p14:sldId id="439"/>
            <p14:sldId id="401"/>
            <p14:sldId id="394"/>
            <p14:sldId id="460"/>
            <p14:sldId id="440"/>
            <p14:sldId id="451"/>
            <p14:sldId id="472"/>
            <p14:sldId id="469"/>
            <p14:sldId id="470"/>
            <p14:sldId id="468"/>
            <p14:sldId id="453"/>
            <p14:sldId id="449"/>
            <p14:sldId id="450"/>
            <p14:sldId id="441"/>
            <p14:sldId id="442"/>
            <p14:sldId id="443"/>
            <p14:sldId id="444"/>
            <p14:sldId id="456"/>
            <p14:sldId id="471"/>
            <p14:sldId id="457"/>
            <p14:sldId id="462"/>
            <p14:sldId id="463"/>
            <p14:sldId id="454"/>
            <p14:sldId id="455"/>
            <p14:sldId id="445"/>
            <p14:sldId id="446"/>
            <p14:sldId id="447"/>
            <p14:sldId id="448"/>
            <p14:sldId id="464"/>
            <p14:sldId id="465"/>
            <p14:sldId id="466"/>
            <p14:sldId id="467"/>
            <p14:sldId id="3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5200"/>
    <a:srgbClr val="FF9900"/>
    <a:srgbClr val="FF6969"/>
    <a:srgbClr val="303C18"/>
    <a:srgbClr val="1B190F"/>
    <a:srgbClr val="302D1C"/>
    <a:srgbClr val="6D653F"/>
    <a:srgbClr val="D9B28B"/>
    <a:srgbClr val="887E4E"/>
    <a:srgbClr val="F4E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1" autoAdjust="0"/>
    <p:restoredTop sz="94590" autoAdjust="0"/>
  </p:normalViewPr>
  <p:slideViewPr>
    <p:cSldViewPr>
      <p:cViewPr>
        <p:scale>
          <a:sx n="60" d="100"/>
          <a:sy n="60" d="100"/>
        </p:scale>
        <p:origin x="-8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31108-7A9F-4FA6-B341-F355C997B57E}" type="datetimeFigureOut">
              <a:rPr lang="nl-NL" smtClean="0"/>
              <a:t>25-10-2017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56C4F4-F087-41C7-B33A-C7E9BF35F5A4}" type="slidenum">
              <a:rPr lang="nl-NL" smtClean="0"/>
              <a:t>‹nr.›</a:t>
            </a:fld>
            <a:endParaRPr lang="nl-NL"/>
          </a:p>
        </p:txBody>
      </p:sp>
    </p:spTree>
    <p:extLst>
      <p:ext uri="{BB962C8B-B14F-4D97-AF65-F5344CB8AC3E}">
        <p14:creationId xmlns:p14="http://schemas.microsoft.com/office/powerpoint/2010/main" val="309262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31</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32</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19</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21</a:t>
            </a:fld>
            <a:endParaRPr lang="nl-NL"/>
          </a:p>
        </p:txBody>
      </p:sp>
    </p:spTree>
    <p:extLst>
      <p:ext uri="{BB962C8B-B14F-4D97-AF65-F5344CB8AC3E}">
        <p14:creationId xmlns:p14="http://schemas.microsoft.com/office/powerpoint/2010/main" val="18044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25-10-2017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61" y="566015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938992"/>
          </a:xfrm>
          <a:prstGeom prst="rect">
            <a:avLst/>
          </a:prstGeom>
          <a:solidFill>
            <a:srgbClr val="C00000"/>
          </a:solidFill>
          <a:ln>
            <a:noFill/>
          </a:ln>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chemeClr val="bg1"/>
                </a:solidFill>
              </a:rPr>
              <a:t>Κατὰ </a:t>
            </a:r>
            <a:r>
              <a:rPr lang="el-GR" sz="4000" b="1" dirty="0" smtClean="0">
                <a:ln w="50800"/>
                <a:solidFill>
                  <a:schemeClr val="bg1"/>
                </a:solidFill>
              </a:rPr>
              <a:t>Μάρκον</a:t>
            </a:r>
            <a:endParaRPr lang="nl-NL" sz="4000" b="1" dirty="0" smtClean="0">
              <a:ln w="50800"/>
              <a:solidFill>
                <a:schemeClr val="bg1"/>
              </a:solidFill>
            </a:endParaRPr>
          </a:p>
          <a:p>
            <a:pPr algn="ctr"/>
            <a:r>
              <a:rPr lang="nl-NL" sz="4000" b="1" dirty="0" err="1" smtClean="0">
                <a:ln w="50800"/>
                <a:solidFill>
                  <a:schemeClr val="bg1"/>
                </a:solidFill>
              </a:rPr>
              <a:t>kata</a:t>
            </a:r>
            <a:r>
              <a:rPr lang="nl-NL" sz="4000" b="1" dirty="0" smtClean="0">
                <a:ln w="50800"/>
                <a:solidFill>
                  <a:schemeClr val="bg1"/>
                </a:solidFill>
              </a:rPr>
              <a:t> </a:t>
            </a:r>
            <a:r>
              <a:rPr lang="nl-NL" sz="4000" b="1" dirty="0" err="1" smtClean="0">
                <a:ln w="50800"/>
                <a:solidFill>
                  <a:schemeClr val="bg1"/>
                </a:solidFill>
              </a:rPr>
              <a:t>markon</a:t>
            </a:r>
            <a:endParaRPr lang="nl-NL" sz="4000" b="1" dirty="0" smtClean="0">
              <a:ln w="50800"/>
              <a:solidFill>
                <a:schemeClr val="bg1"/>
              </a:solidFill>
            </a:endParaRPr>
          </a:p>
          <a:p>
            <a:pPr algn="ctr"/>
            <a:r>
              <a:rPr lang="nl-NL" sz="4000" b="1" dirty="0" smtClean="0">
                <a:ln w="50800"/>
                <a:solidFill>
                  <a:schemeClr val="bg1"/>
                </a:solidFill>
              </a:rPr>
              <a:t>Deel 10</a:t>
            </a:r>
            <a:endParaRPr lang="nl-NL" sz="4000" b="1" dirty="0">
              <a:ln w="5080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339752"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endParaRPr lang="nl-NL" sz="20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strijd om de voorrang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32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3450554" y="27980"/>
            <a:ext cx="5709600" cy="3744000"/>
          </a:xfrm>
          <a:prstGeom prst="rect">
            <a:avLst/>
          </a:prstGeom>
          <a:solidFill>
            <a:schemeClr val="tx1"/>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Gesprekken op de reis naar Jeruzalem</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36467" y="3331351"/>
            <a:ext cx="7729307" cy="86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Volgen op de koninklijke weg</a:t>
            </a: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0038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Rechte verbindingslijn 21"/>
          <p:cNvCxnSpPr/>
          <p:nvPr/>
        </p:nvCxnSpPr>
        <p:spPr>
          <a:xfrm flipV="1">
            <a:off x="-180528" y="3060452"/>
            <a:ext cx="9649072" cy="1"/>
          </a:xfrm>
          <a:prstGeom prst="line">
            <a:avLst/>
          </a:prstGeom>
          <a:ln w="76200">
            <a:solidFill>
              <a:srgbClr val="FF0000"/>
            </a:solidFill>
          </a:ln>
        </p:spPr>
        <p:style>
          <a:lnRef idx="1">
            <a:schemeClr val="accent3"/>
          </a:lnRef>
          <a:fillRef idx="0">
            <a:schemeClr val="accent3"/>
          </a:fillRef>
          <a:effectRef idx="0">
            <a:schemeClr val="accent3"/>
          </a:effectRef>
          <a:fontRef idx="minor">
            <a:schemeClr val="tx1"/>
          </a:fontRef>
        </p:style>
      </p:cxnSp>
      <p:sp>
        <p:nvSpPr>
          <p:cNvPr id="25" name="Tekstvak 24"/>
          <p:cNvSpPr txBox="1"/>
          <p:nvPr/>
        </p:nvSpPr>
        <p:spPr>
          <a:xfrm>
            <a:off x="107504" y="1115452"/>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kstvak 25"/>
          <p:cNvSpPr txBox="1"/>
          <p:nvPr/>
        </p:nvSpPr>
        <p:spPr>
          <a:xfrm>
            <a:off x="107504" y="2627620"/>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3647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709529"/>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weder leerde 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Is het een man geoorloofd zijn vrouw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​Jericho. En toen Hij met zijn discipelen en een talrijke schare uit ​Jericho​ vertrok, zat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heen, uw geloof heeft u behouden. En terstond werd hij ziende en volgde Hem op de weg.</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ep 2"/>
          <p:cNvGrpSpPr/>
          <p:nvPr/>
        </p:nvGrpSpPr>
        <p:grpSpPr>
          <a:xfrm>
            <a:off x="4492" y="896014"/>
            <a:ext cx="9171269" cy="5580000"/>
            <a:chOff x="4492" y="896014"/>
            <a:chExt cx="9171269" cy="5580000"/>
          </a:xfrm>
        </p:grpSpPr>
        <p:pic>
          <p:nvPicPr>
            <p:cNvPr id="1026" name="Picture 2" descr="http://sareltours.com/wp-content/uploads/2014/06/Jesus.jpg"/>
            <p:cNvPicPr>
              <a:picLocks noChangeAspect="1" noChangeArrowheads="1"/>
            </p:cNvPicPr>
            <p:nvPr/>
          </p:nvPicPr>
          <p:blipFill rotWithShape="1">
            <a:blip r:embed="rId3">
              <a:extLst>
                <a:ext uri="{28A0092B-C50C-407E-A947-70E740481C1C}">
                  <a14:useLocalDpi xmlns:a14="http://schemas.microsoft.com/office/drawing/2010/main" val="0"/>
                </a:ext>
              </a:extLst>
            </a:blip>
            <a:srcRect l="47" r="3422"/>
            <a:stretch/>
          </p:blipFill>
          <p:spPr bwMode="auto">
            <a:xfrm>
              <a:off x="4492" y="896014"/>
              <a:ext cx="9171269"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23528" y="1569566"/>
              <a:ext cx="2232248" cy="1200329"/>
            </a:xfrm>
            <a:prstGeom prst="rect">
              <a:avLst/>
            </a:prstGeom>
            <a:noFill/>
          </p:spPr>
          <p:txBody>
            <a:bodyPr wrap="square" rtlCol="0">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Pelgrimsweg </a:t>
              </a:r>
              <a:r>
                <a:rPr lang="nl-NL" b="1" dirty="0" smtClean="0">
                  <a:latin typeface="Verdana" panose="020B0604030504040204" pitchFamily="34" charset="0"/>
                  <a:ea typeface="Verdana" panose="020B0604030504040204" pitchFamily="34" charset="0"/>
                  <a:cs typeface="Verdana" panose="020B0604030504040204" pitchFamily="34" charset="0"/>
                </a:rPr>
                <a:t>naar </a:t>
              </a:r>
            </a:p>
            <a:p>
              <a:pPr algn="ctr"/>
              <a:r>
                <a:rPr lang="nl-NL" b="1" dirty="0" smtClean="0">
                  <a:latin typeface="Verdana" panose="020B0604030504040204" pitchFamily="34" charset="0"/>
                  <a:ea typeface="Verdana" panose="020B0604030504040204" pitchFamily="34" charset="0"/>
                  <a:cs typeface="Verdana" panose="020B0604030504040204" pitchFamily="34" charset="0"/>
                </a:rPr>
                <a:t>Jeruzalem</a:t>
              </a:r>
            </a:p>
            <a:p>
              <a:pPr algn="ctr"/>
              <a:endParaRPr lang="nl-NL" b="1" dirty="0">
                <a:latin typeface="Verdana" panose="020B0604030504040204" pitchFamily="34" charset="0"/>
                <a:ea typeface="Verdana" panose="020B0604030504040204" pitchFamily="34" charset="0"/>
                <a:cs typeface="Verdana" panose="020B0604030504040204" pitchFamily="34" charset="0"/>
              </a:endParaRPr>
            </a:p>
          </p:txBody>
        </p:sp>
      </p:grpSp>
      <p:sp>
        <p:nvSpPr>
          <p:cNvPr id="6" name="Tekstvak 5"/>
          <p:cNvSpPr txBox="1"/>
          <p:nvPr/>
        </p:nvSpPr>
        <p:spPr>
          <a:xfrm>
            <a:off x="6660232" y="3212976"/>
            <a:ext cx="2232248" cy="2862322"/>
          </a:xfrm>
          <a:prstGeom prst="rect">
            <a:avLst/>
          </a:prstGeom>
          <a:solidFill>
            <a:srgbClr val="8A52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Petrus noemt hem Rabbi</a:t>
            </a:r>
          </a:p>
          <a:p>
            <a:pPr algn="ctr"/>
            <a:r>
              <a:rPr lang="nl-NL" b="1" dirty="0" smtClean="0">
                <a:latin typeface="Verdana" panose="020B0604030504040204" pitchFamily="34" charset="0"/>
                <a:ea typeface="Verdana" panose="020B0604030504040204" pitchFamily="34" charset="0"/>
                <a:cs typeface="Verdana" panose="020B0604030504040204" pitchFamily="34" charset="0"/>
              </a:rPr>
              <a:t>Marc.9:5; 11:21</a:t>
            </a:r>
          </a:p>
          <a:p>
            <a:pPr algn="ctr"/>
            <a:r>
              <a:rPr lang="nl-NL" b="1" dirty="0">
                <a:latin typeface="Verdana" panose="020B0604030504040204" pitchFamily="34" charset="0"/>
                <a:ea typeface="Verdana" panose="020B0604030504040204" pitchFamily="34" charset="0"/>
                <a:cs typeface="Verdana" panose="020B0604030504040204" pitchFamily="34" charset="0"/>
              </a:rPr>
              <a:t> H</a:t>
            </a:r>
            <a:r>
              <a:rPr lang="nl-NL" b="1" dirty="0" smtClean="0">
                <a:latin typeface="Verdana" panose="020B0604030504040204" pitchFamily="34" charset="0"/>
                <a:ea typeface="Verdana" panose="020B0604030504040204" pitchFamily="34" charset="0"/>
                <a:cs typeface="Verdana" panose="020B0604030504040204" pitchFamily="34" charset="0"/>
              </a:rPr>
              <a:t>et is de gewoonte van een rabbi om te leren, te </a:t>
            </a:r>
            <a:r>
              <a:rPr lang="nl-NL" b="1" dirty="0" smtClean="0">
                <a:latin typeface="Verdana" panose="020B0604030504040204" pitchFamily="34" charset="0"/>
                <a:ea typeface="Verdana" panose="020B0604030504040204" pitchFamily="34" charset="0"/>
                <a:cs typeface="Verdana" panose="020B0604030504040204" pitchFamily="34" charset="0"/>
              </a:rPr>
              <a:t>onderwijzen.</a:t>
            </a:r>
          </a:p>
          <a:p>
            <a:pPr algn="ctr"/>
            <a:r>
              <a:rPr lang="nl-NL" b="1" dirty="0" smtClean="0">
                <a:latin typeface="Verdana" panose="020B0604030504040204" pitchFamily="34" charset="0"/>
                <a:ea typeface="Verdana" panose="020B0604030504040204" pitchFamily="34" charset="0"/>
                <a:cs typeface="Verdana" panose="020B0604030504040204" pitchFamily="34" charset="0"/>
              </a:rPr>
              <a:t>De leerling volgt zijn weg.</a:t>
            </a:r>
            <a:endParaRPr lang="nl-NL" b="1" dirty="0">
              <a:latin typeface="Verdana" panose="020B0604030504040204" pitchFamily="34" charset="0"/>
              <a:ea typeface="Verdana" panose="020B0604030504040204" pitchFamily="34" charset="0"/>
              <a:cs typeface="Verdana" panose="020B0604030504040204" pitchFamily="34" charset="0"/>
            </a:endParaRPr>
          </a:p>
        </p:txBody>
      </p:sp>
      <p:cxnSp>
        <p:nvCxnSpPr>
          <p:cNvPr id="8" name="Rechte verbindingslijn met pijl 7"/>
          <p:cNvCxnSpPr/>
          <p:nvPr/>
        </p:nvCxnSpPr>
        <p:spPr>
          <a:xfrm>
            <a:off x="755576" y="2636912"/>
            <a:ext cx="144016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Tabel 9"/>
          <p:cNvGraphicFramePr>
            <a:graphicFrameLocks noGrp="1"/>
          </p:cNvGraphicFramePr>
          <p:nvPr>
            <p:extLst>
              <p:ext uri="{D42A27DB-BD31-4B8C-83A1-F6EECF244321}">
                <p14:modId xmlns:p14="http://schemas.microsoft.com/office/powerpoint/2010/main" val="52236682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558701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401753"/>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er kwamen Farizeeën tot Hem en vroegen Hem, om Hem te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verzoeken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414242226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8880" y="4462329"/>
            <a:ext cx="9144000" cy="198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l-GR" sz="2800" b="1" dirty="0" smtClean="0">
                <a:latin typeface="Times New Roman" panose="02020603050405020304" pitchFamily="18" charset="0"/>
                <a:ea typeface="Verdana" panose="020B0604030504040204" pitchFamily="34" charset="0"/>
                <a:cs typeface="Times New Roman" panose="02020603050405020304" pitchFamily="18" charset="0"/>
              </a:rPr>
              <a:t>πειράζοντες</a:t>
            </a:r>
            <a:endParaRPr lang="nl-NL" sz="2800" b="1" dirty="0" smtClean="0">
              <a:latin typeface="Times New Roman" panose="02020603050405020304" pitchFamily="18" charset="0"/>
              <a:ea typeface="Verdana" panose="020B0604030504040204" pitchFamily="34" charset="0"/>
              <a:cs typeface="Times New Roman" panose="02020603050405020304" pitchFamily="18" charset="0"/>
            </a:endParaRPr>
          </a:p>
          <a:p>
            <a:pPr algn="ctr"/>
            <a:r>
              <a:rPr lang="nl-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p</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eirazontes</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beproevend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Kor.13:5 “</a:t>
            </a:r>
            <a:r>
              <a:rPr lang="nl-NL" sz="2000" b="1" dirty="0" smtClean="0">
                <a:latin typeface="Verdana" panose="020B0604030504040204" pitchFamily="34" charset="0"/>
                <a:ea typeface="Verdana" panose="020B0604030504040204" pitchFamily="34" charset="0"/>
                <a:cs typeface="Verdana" panose="020B0604030504040204" pitchFamily="34" charset="0"/>
              </a:rPr>
              <a:t>Stelt </a:t>
            </a:r>
            <a:r>
              <a:rPr lang="nl-NL" sz="2000" b="1" dirty="0">
                <a:latin typeface="Verdana" panose="020B0604030504040204" pitchFamily="34" charset="0"/>
                <a:ea typeface="Verdana" panose="020B0604030504040204" pitchFamily="34" charset="0"/>
                <a:cs typeface="Verdana" panose="020B0604030504040204" pitchFamily="34" charset="0"/>
              </a:rPr>
              <a:t>uzelf op de </a:t>
            </a:r>
            <a:r>
              <a:rPr lang="nl-NL" sz="2000" b="1" dirty="0" smtClean="0">
                <a:latin typeface="Verdana" panose="020B0604030504040204" pitchFamily="34" charset="0"/>
                <a:ea typeface="Verdana" panose="020B0604030504040204" pitchFamily="34" charset="0"/>
                <a:cs typeface="Verdana" panose="020B0604030504040204" pitchFamily="34" charset="0"/>
              </a:rPr>
              <a:t>proef”</a:t>
            </a:r>
          </a:p>
          <a:p>
            <a:pPr algn="ctr"/>
            <a:r>
              <a:rPr lang="el-GR" sz="2800" b="1" dirty="0" smtClean="0">
                <a:latin typeface="Times New Roman" panose="02020603050405020304" pitchFamily="18" charset="0"/>
                <a:ea typeface="Verdana" panose="020B0604030504040204" pitchFamily="34" charset="0"/>
                <a:cs typeface="Times New Roman" panose="02020603050405020304" pitchFamily="18" charset="0"/>
              </a:rPr>
              <a:t>πειράζετε</a:t>
            </a:r>
            <a:r>
              <a:rPr lang="nl-NL" sz="2400" b="1" dirty="0" smtClean="0">
                <a:latin typeface="Times New Roman" panose="02020603050405020304" pitchFamily="18" charset="0"/>
                <a:ea typeface="Verdana" panose="020B0604030504040204" pitchFamily="34" charset="0"/>
                <a:cs typeface="Times New Roman" panose="02020603050405020304" pitchFamily="18" charset="0"/>
              </a:rPr>
              <a:t> </a:t>
            </a:r>
          </a:p>
          <a:p>
            <a:pPr algn="ct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Peirazete</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beproeft</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0" y="3636516"/>
            <a:ext cx="9144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4800" b="1" dirty="0" smtClean="0">
                <a:latin typeface="Verdana" panose="020B0604030504040204" pitchFamily="34" charset="0"/>
                <a:ea typeface="Verdana" panose="020B0604030504040204" pitchFamily="34" charset="0"/>
                <a:cs typeface="Verdana" panose="020B0604030504040204" pitchFamily="34" charset="0"/>
              </a:rPr>
              <a:t>Negatieve interpretatie!</a:t>
            </a:r>
            <a:endParaRPr lang="nl-NL" sz="4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37643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876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0" y="4005064"/>
            <a:ext cx="9144000" cy="150810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l-GR" sz="3200" b="1" dirty="0" smtClean="0">
                <a:solidFill>
                  <a:schemeClr val="bg1"/>
                </a:solidFill>
                <a:latin typeface="Times New Roman" panose="02020603050405020304" pitchFamily="18" charset="0"/>
                <a:cs typeface="Times New Roman" panose="02020603050405020304" pitchFamily="18" charset="0"/>
              </a:rPr>
              <a:t>ἀπολῦσαι</a:t>
            </a:r>
            <a:endParaRPr lang="nl-NL" sz="3200" b="1" dirty="0">
              <a:solidFill>
                <a:schemeClr val="bg1"/>
              </a:solidFill>
              <a:latin typeface="Times New Roman" panose="02020603050405020304" pitchFamily="18" charset="0"/>
              <a:cs typeface="Times New Roman" panose="02020603050405020304" pitchFamily="18" charset="0"/>
            </a:endParaRPr>
          </a:p>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apo-lusai</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v</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apo-luo</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a</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van(af)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luo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losmaken</a:t>
            </a:r>
          </a:p>
        </p:txBody>
      </p:sp>
      <p:sp>
        <p:nvSpPr>
          <p:cNvPr id="6" name="Rechthoek 5"/>
          <p:cNvSpPr/>
          <p:nvPr/>
        </p:nvSpPr>
        <p:spPr>
          <a:xfrm>
            <a:off x="0" y="5542632"/>
            <a:ext cx="9144000" cy="89255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LET OP!</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vrouw was de kwetsbare partij, en alles draait om recht!</a:t>
            </a:r>
          </a:p>
        </p:txBody>
      </p:sp>
      <p:graphicFrame>
        <p:nvGraphicFramePr>
          <p:cNvPr id="8" name="Tabel 7"/>
          <p:cNvGraphicFramePr>
            <a:graphicFrameLocks noGrp="1"/>
          </p:cNvGraphicFramePr>
          <p:nvPr>
            <p:extLst>
              <p:ext uri="{D42A27DB-BD31-4B8C-83A1-F6EECF244321}">
                <p14:modId xmlns:p14="http://schemas.microsoft.com/office/powerpoint/2010/main" val="38081965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319518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401753"/>
          </a:xfrm>
          <a:prstGeom prst="rect">
            <a:avLst/>
          </a:prstGeom>
          <a:solidFill>
            <a:schemeClr val="tx1"/>
          </a:solidFill>
        </p:spPr>
        <p:txBody>
          <a:bodyPr wrap="square">
            <a:spAutoFit/>
          </a:bodyPr>
          <a:lstStyle/>
          <a:p>
            <a:pPr>
              <a:tabLst>
                <a:tab pos="1701800" algn="l"/>
                <a:tab pos="3136900" algn="l"/>
              </a:tabLst>
            </a:pP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er kwamen Farizeeën tot Hem en vroegen Hem, om Hem te verzoeken: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scheidbrief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geschreven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wegzendt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0" y="3645024"/>
            <a:ext cx="9144000" cy="280076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i="1" dirty="0" smtClean="0">
                <a:latin typeface="Verdana" panose="020B0604030504040204" pitchFamily="34" charset="0"/>
                <a:ea typeface="Verdana" panose="020B0604030504040204" pitchFamily="34" charset="0"/>
                <a:cs typeface="Verdana" panose="020B0604030504040204" pitchFamily="34" charset="0"/>
              </a:rPr>
              <a:t>Deut.24:</a:t>
            </a:r>
            <a:r>
              <a:rPr lang="nl-NL" sz="1600" i="1" baseline="30000" dirty="0" smtClean="0">
                <a:latin typeface="Verdana" panose="020B0604030504040204" pitchFamily="34" charset="0"/>
                <a:ea typeface="Verdana" panose="020B0604030504040204" pitchFamily="34" charset="0"/>
                <a:cs typeface="Verdana" panose="020B0604030504040204" pitchFamily="34" charset="0"/>
              </a:rPr>
              <a:t>1</a:t>
            </a:r>
            <a:r>
              <a:rPr lang="nl-NL" sz="1600" i="1" dirty="0" smtClean="0">
                <a:latin typeface="Verdana" panose="020B0604030504040204" pitchFamily="34" charset="0"/>
                <a:ea typeface="Verdana" panose="020B0604030504040204" pitchFamily="34" charset="0"/>
                <a:cs typeface="Verdana" panose="020B0604030504040204" pitchFamily="34" charset="0"/>
              </a:rPr>
              <a:t>Wanneer </a:t>
            </a:r>
            <a:r>
              <a:rPr lang="nl-NL" sz="1600" i="1" dirty="0">
                <a:latin typeface="Verdana" panose="020B0604030504040204" pitchFamily="34" charset="0"/>
                <a:ea typeface="Verdana" panose="020B0604030504040204" pitchFamily="34" charset="0"/>
                <a:cs typeface="Verdana" panose="020B0604030504040204" pitchFamily="34" charset="0"/>
              </a:rPr>
              <a:t>iemand een vrouw genomen en gehuwd heeft, dan zal, – </a:t>
            </a:r>
            <a:r>
              <a:rPr lang="nl-NL" sz="1600" b="1" i="1" dirty="0">
                <a:latin typeface="Verdana" panose="020B0604030504040204" pitchFamily="34" charset="0"/>
                <a:ea typeface="Verdana" panose="020B0604030504040204" pitchFamily="34" charset="0"/>
                <a:cs typeface="Verdana" panose="020B0604030504040204" pitchFamily="34" charset="0"/>
              </a:rPr>
              <a:t>als</a:t>
            </a:r>
            <a:r>
              <a:rPr lang="nl-NL" sz="1600" i="1" dirty="0">
                <a:latin typeface="Verdana" panose="020B0604030504040204" pitchFamily="34" charset="0"/>
                <a:ea typeface="Verdana" panose="020B0604030504040204" pitchFamily="34" charset="0"/>
                <a:cs typeface="Verdana" panose="020B0604030504040204" pitchFamily="34" charset="0"/>
              </a:rPr>
              <a:t> hij haar geen genegenheid toedraagt, omdat hij </a:t>
            </a:r>
            <a:r>
              <a:rPr lang="nl-NL" sz="1600" b="1" i="1" dirty="0">
                <a:latin typeface="Verdana" panose="020B0604030504040204" pitchFamily="34" charset="0"/>
                <a:ea typeface="Verdana" panose="020B0604030504040204" pitchFamily="34" charset="0"/>
                <a:cs typeface="Verdana" panose="020B0604030504040204" pitchFamily="34" charset="0"/>
              </a:rPr>
              <a:t>iets onbehoorlijks </a:t>
            </a:r>
            <a:r>
              <a:rPr lang="nl-NL" sz="1600" i="1" dirty="0">
                <a:latin typeface="Verdana" panose="020B0604030504040204" pitchFamily="34" charset="0"/>
                <a:ea typeface="Verdana" panose="020B0604030504040204" pitchFamily="34" charset="0"/>
                <a:cs typeface="Verdana" panose="020B0604030504040204" pitchFamily="34" charset="0"/>
              </a:rPr>
              <a:t>aan haar gevonden heeft, en hij een </a:t>
            </a:r>
            <a:r>
              <a:rPr lang="nl-NL" sz="1600" b="1" i="1" dirty="0">
                <a:latin typeface="Verdana" panose="020B0604030504040204" pitchFamily="34" charset="0"/>
                <a:ea typeface="Verdana" panose="020B0604030504040204" pitchFamily="34" charset="0"/>
                <a:cs typeface="Verdana" panose="020B0604030504040204" pitchFamily="34" charset="0"/>
              </a:rPr>
              <a:t>scheidbrief</a:t>
            </a:r>
            <a:r>
              <a:rPr lang="nl-NL" sz="1600" i="1" dirty="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geschreven </a:t>
            </a:r>
            <a:r>
              <a:rPr lang="nl-NL" sz="1600" i="1" dirty="0">
                <a:latin typeface="Verdana" panose="020B0604030504040204" pitchFamily="34" charset="0"/>
                <a:ea typeface="Verdana" panose="020B0604030504040204" pitchFamily="34" charset="0"/>
                <a:cs typeface="Verdana" panose="020B0604030504040204" pitchFamily="34" charset="0"/>
              </a:rPr>
              <a:t>en haar die overhandigd heeft, waarna hij haar uit zijn huis heeft weggezonden; </a:t>
            </a:r>
            <a:r>
              <a:rPr lang="nl-NL" sz="1600" i="1" baseline="30000" dirty="0">
                <a:latin typeface="Verdana" panose="020B0604030504040204" pitchFamily="34" charset="0"/>
                <a:ea typeface="Verdana" panose="020B0604030504040204" pitchFamily="34" charset="0"/>
                <a:cs typeface="Verdana" panose="020B0604030504040204" pitchFamily="34" charset="0"/>
              </a:rPr>
              <a:t>2</a:t>
            </a:r>
            <a:r>
              <a:rPr lang="nl-NL" sz="1600" i="1" dirty="0">
                <a:latin typeface="Verdana" panose="020B0604030504040204" pitchFamily="34" charset="0"/>
                <a:ea typeface="Verdana" panose="020B0604030504040204" pitchFamily="34" charset="0"/>
                <a:cs typeface="Verdana" panose="020B0604030504040204" pitchFamily="34" charset="0"/>
              </a:rPr>
              <a:t>en</a:t>
            </a:r>
            <a:r>
              <a:rPr lang="nl-NL" sz="1600" b="1" i="1" dirty="0">
                <a:latin typeface="Verdana" panose="020B0604030504040204" pitchFamily="34" charset="0"/>
                <a:ea typeface="Verdana" panose="020B0604030504040204" pitchFamily="34" charset="0"/>
                <a:cs typeface="Verdana" panose="020B0604030504040204" pitchFamily="34" charset="0"/>
              </a:rPr>
              <a:t> als </a:t>
            </a:r>
            <a:r>
              <a:rPr lang="nl-NL" sz="1600" i="1" dirty="0">
                <a:latin typeface="Verdana" panose="020B0604030504040204" pitchFamily="34" charset="0"/>
                <a:ea typeface="Verdana" panose="020B0604030504040204" pitchFamily="34" charset="0"/>
                <a:cs typeface="Verdana" panose="020B0604030504040204" pitchFamily="34" charset="0"/>
              </a:rPr>
              <a:t>zij dan uit zijn huis vertrokken, haars weegs gegaan en de vrouw van een ander geworden is; </a:t>
            </a:r>
            <a:r>
              <a:rPr lang="nl-NL" sz="1600" i="1" baseline="30000" dirty="0">
                <a:latin typeface="Verdana" panose="020B0604030504040204" pitchFamily="34" charset="0"/>
                <a:ea typeface="Verdana" panose="020B0604030504040204" pitchFamily="34" charset="0"/>
                <a:cs typeface="Verdana" panose="020B0604030504040204" pitchFamily="34" charset="0"/>
              </a:rPr>
              <a:t>3</a:t>
            </a:r>
            <a:r>
              <a:rPr lang="nl-NL" sz="1600" i="1" dirty="0">
                <a:latin typeface="Verdana" panose="020B0604030504040204" pitchFamily="34" charset="0"/>
                <a:ea typeface="Verdana" panose="020B0604030504040204" pitchFamily="34" charset="0"/>
                <a:cs typeface="Verdana" panose="020B0604030504040204" pitchFamily="34" charset="0"/>
              </a:rPr>
              <a:t>en</a:t>
            </a:r>
            <a:r>
              <a:rPr lang="nl-NL" sz="1600" b="1" i="1" dirty="0">
                <a:latin typeface="Verdana" panose="020B0604030504040204" pitchFamily="34" charset="0"/>
                <a:ea typeface="Verdana" panose="020B0604030504040204" pitchFamily="34" charset="0"/>
                <a:cs typeface="Verdana" panose="020B0604030504040204" pitchFamily="34" charset="0"/>
              </a:rPr>
              <a:t> als </a:t>
            </a:r>
            <a:r>
              <a:rPr lang="nl-NL" sz="1600" i="1" dirty="0">
                <a:latin typeface="Verdana" panose="020B0604030504040204" pitchFamily="34" charset="0"/>
                <a:ea typeface="Verdana" panose="020B0604030504040204" pitchFamily="34" charset="0"/>
                <a:cs typeface="Verdana" panose="020B0604030504040204" pitchFamily="34" charset="0"/>
              </a:rPr>
              <a:t>dan de laatste man een afkeer van haar krijgt, een scheidbrief schrijft, haar die overhandigt en haar uit zijn huis wegzendt; of </a:t>
            </a:r>
            <a:r>
              <a:rPr lang="nl-NL" sz="1600" b="1" i="1" dirty="0">
                <a:latin typeface="Verdana" panose="020B0604030504040204" pitchFamily="34" charset="0"/>
                <a:ea typeface="Verdana" panose="020B0604030504040204" pitchFamily="34" charset="0"/>
                <a:cs typeface="Verdana" panose="020B0604030504040204" pitchFamily="34" charset="0"/>
              </a:rPr>
              <a:t>als</a:t>
            </a:r>
            <a:r>
              <a:rPr lang="nl-NL" sz="1600" i="1" dirty="0">
                <a:latin typeface="Verdana" panose="020B0604030504040204" pitchFamily="34" charset="0"/>
                <a:ea typeface="Verdana" panose="020B0604030504040204" pitchFamily="34" charset="0"/>
                <a:cs typeface="Verdana" panose="020B0604030504040204" pitchFamily="34" charset="0"/>
              </a:rPr>
              <a:t> de laatste man, die haar tot vrouw genomen heeft, gestorven is – </a:t>
            </a:r>
            <a:r>
              <a:rPr lang="nl-NL" sz="1600" b="1" i="1" baseline="30000" dirty="0">
                <a:latin typeface="Verdana" panose="020B0604030504040204" pitchFamily="34" charset="0"/>
                <a:ea typeface="Verdana" panose="020B0604030504040204" pitchFamily="34" charset="0"/>
                <a:cs typeface="Verdana" panose="020B0604030504040204" pitchFamily="34" charset="0"/>
              </a:rPr>
              <a:t>4</a:t>
            </a:r>
            <a:r>
              <a:rPr lang="nl-NL" sz="1600" b="1" i="1" dirty="0">
                <a:latin typeface="Verdana" panose="020B0604030504040204" pitchFamily="34" charset="0"/>
                <a:ea typeface="Verdana" panose="020B0604030504040204" pitchFamily="34" charset="0"/>
                <a:cs typeface="Verdana" panose="020B0604030504040204" pitchFamily="34" charset="0"/>
              </a:rPr>
              <a:t>dan</a:t>
            </a:r>
            <a:r>
              <a:rPr lang="nl-NL" sz="1600" i="1" dirty="0">
                <a:latin typeface="Verdana" panose="020B0604030504040204" pitchFamily="34" charset="0"/>
                <a:ea typeface="Verdana" panose="020B0604030504040204" pitchFamily="34" charset="0"/>
                <a:cs typeface="Verdana" panose="020B0604030504040204" pitchFamily="34" charset="0"/>
              </a:rPr>
              <a:t> zal de eerste echtgenoot, die haar weggezonden heeft, haar niet opnieuw tot vrouw mogen nemen, nadat zij ​verontreinigd​ is geworden; want dat is een gruwel voor het aangezicht </a:t>
            </a:r>
            <a:r>
              <a:rPr lang="nl-NL" sz="1600" i="1" dirty="0" err="1">
                <a:latin typeface="Verdana" panose="020B0604030504040204" pitchFamily="34" charset="0"/>
                <a:ea typeface="Verdana" panose="020B0604030504040204" pitchFamily="34" charset="0"/>
                <a:cs typeface="Verdana" panose="020B0604030504040204" pitchFamily="34" charset="0"/>
              </a:rPr>
              <a:t>des</a:t>
            </a:r>
            <a:r>
              <a:rPr lang="nl-NL" sz="1600" i="1" cap="small" dirty="0" err="1">
                <a:latin typeface="Verdana" panose="020B0604030504040204" pitchFamily="34" charset="0"/>
                <a:ea typeface="Verdana" panose="020B0604030504040204" pitchFamily="34" charset="0"/>
                <a:cs typeface="Verdana" panose="020B0604030504040204" pitchFamily="34" charset="0"/>
              </a:rPr>
              <a:t>Heren</a:t>
            </a:r>
            <a:r>
              <a:rPr lang="nl-NL" sz="1600" i="1" dirty="0">
                <a:latin typeface="Verdana" panose="020B0604030504040204" pitchFamily="34" charset="0"/>
                <a:ea typeface="Verdana" panose="020B0604030504040204" pitchFamily="34" charset="0"/>
                <a:cs typeface="Verdana" panose="020B0604030504040204" pitchFamily="34" charset="0"/>
              </a:rPr>
              <a:t>; gij zult geen ​zonde​ brengen over het land dat de </a:t>
            </a:r>
            <a:r>
              <a:rPr lang="nl-NL" sz="1600" i="1" cap="small" dirty="0">
                <a:latin typeface="Verdana" panose="020B0604030504040204" pitchFamily="34" charset="0"/>
                <a:ea typeface="Verdana" panose="020B0604030504040204" pitchFamily="34" charset="0"/>
                <a:cs typeface="Verdana" panose="020B0604030504040204" pitchFamily="34" charset="0"/>
              </a:rPr>
              <a:t>Here</a:t>
            </a:r>
            <a:r>
              <a:rPr lang="nl-NL" sz="1600" i="1" dirty="0">
                <a:latin typeface="Verdana" panose="020B0604030504040204" pitchFamily="34" charset="0"/>
                <a:ea typeface="Verdana" panose="020B0604030504040204" pitchFamily="34" charset="0"/>
                <a:cs typeface="Verdana" panose="020B0604030504040204" pitchFamily="34" charset="0"/>
              </a:rPr>
              <a:t>, uw God, u ten erfdeel geven zal</a:t>
            </a:r>
            <a:r>
              <a:rPr lang="nl-NL" sz="1600" i="1" dirty="0" smtClean="0">
                <a:latin typeface="Verdana" panose="020B0604030504040204" pitchFamily="34" charset="0"/>
                <a:ea typeface="Verdana" panose="020B0604030504040204" pitchFamily="34" charset="0"/>
                <a:cs typeface="Verdana" panose="020B0604030504040204" pitchFamily="34" charset="0"/>
              </a:rPr>
              <a:t>. (casuïstiek)</a:t>
            </a:r>
            <a:endPar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8081965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637" y="7159"/>
            <a:ext cx="4170363"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hoek 11"/>
          <p:cNvSpPr/>
          <p:nvPr/>
        </p:nvSpPr>
        <p:spPr>
          <a:xfrm>
            <a:off x="827584" y="908720"/>
            <a:ext cx="3168352" cy="156966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Wetgeving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en casuïstiek!</a:t>
            </a:r>
          </a:p>
          <a:p>
            <a:pPr algn="ct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Ovaal 10"/>
          <p:cNvSpPr/>
          <p:nvPr/>
        </p:nvSpPr>
        <p:spPr>
          <a:xfrm>
            <a:off x="7812360" y="3429000"/>
            <a:ext cx="720000" cy="7200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p:cNvSpPr/>
          <p:nvPr/>
        </p:nvSpPr>
        <p:spPr>
          <a:xfrm>
            <a:off x="4213497" y="4123804"/>
            <a:ext cx="720000" cy="7200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p:cNvSpPr/>
          <p:nvPr/>
        </p:nvSpPr>
        <p:spPr>
          <a:xfrm>
            <a:off x="6084168" y="4475584"/>
            <a:ext cx="720000" cy="7200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p:cNvSpPr/>
          <p:nvPr/>
        </p:nvSpPr>
        <p:spPr>
          <a:xfrm>
            <a:off x="2195736" y="4890988"/>
            <a:ext cx="720000" cy="7200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p:nvSpPr>
        <p:spPr>
          <a:xfrm>
            <a:off x="1524496" y="5195664"/>
            <a:ext cx="720000" cy="72008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343281" y="3891245"/>
            <a:ext cx="8460432" cy="230832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Jesjoea kan Deut.24 niet ontkrachten,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want dan is Hij een wetsverkrachter(NBV),</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werker der wetteloosheid (NBG)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wel kan hij </a:t>
            </a:r>
            <a:r>
              <a:rPr lang="nl-NL" sz="2400" b="1" dirty="0" smtClean="0">
                <a:latin typeface="Verdana" panose="020B0604030504040204" pitchFamily="34" charset="0"/>
                <a:ea typeface="Verdana" panose="020B0604030504040204" pitchFamily="34" charset="0"/>
                <a:cs typeface="Verdana" panose="020B0604030504040204" pitchFamily="34" charset="0"/>
              </a:rPr>
              <a:t>hem </a:t>
            </a:r>
            <a:r>
              <a:rPr lang="nl-NL" sz="2400" b="1" dirty="0" smtClean="0">
                <a:latin typeface="Verdana" panose="020B0604030504040204" pitchFamily="34" charset="0"/>
                <a:ea typeface="Verdana" panose="020B0604030504040204" pitchFamily="34" charset="0"/>
                <a:cs typeface="Verdana" panose="020B0604030504040204" pitchFamily="34" charset="0"/>
              </a:rPr>
              <a:t>interpreteren.</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interpreteert vanuit de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Roeach</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5895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5" presetClass="entr" presetSubtype="0" repeatCount="indefinite"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anim calcmode="lin" valueType="num">
                                      <p:cBhvr>
                                        <p:cTn id="25" dur="2000" fill="hold"/>
                                        <p:tgtEl>
                                          <p:spTgt spid="11"/>
                                        </p:tgtEl>
                                        <p:attrNameLst>
                                          <p:attrName>ppt_w</p:attrName>
                                        </p:attrNameLst>
                                      </p:cBhvr>
                                      <p:tavLst>
                                        <p:tav tm="0" fmla="#ppt_w*sin(2.5*pi*$)">
                                          <p:val>
                                            <p:fltVal val="0"/>
                                          </p:val>
                                        </p:tav>
                                        <p:tav tm="100000">
                                          <p:val>
                                            <p:fltVal val="1"/>
                                          </p:val>
                                        </p:tav>
                                      </p:tavLst>
                                    </p:anim>
                                    <p:anim calcmode="lin" valueType="num">
                                      <p:cBhvr>
                                        <p:cTn id="26" dur="200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repeatCount="indefinite"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anim calcmode="lin" valueType="num">
                                      <p:cBhvr>
                                        <p:cTn id="30" dur="2000" fill="hold"/>
                                        <p:tgtEl>
                                          <p:spTgt spid="14"/>
                                        </p:tgtEl>
                                        <p:attrNameLst>
                                          <p:attrName>ppt_w</p:attrName>
                                        </p:attrNameLst>
                                      </p:cBhvr>
                                      <p:tavLst>
                                        <p:tav tm="0" fmla="#ppt_w*sin(2.5*pi*$)">
                                          <p:val>
                                            <p:fltVal val="0"/>
                                          </p:val>
                                        </p:tav>
                                        <p:tav tm="100000">
                                          <p:val>
                                            <p:fltVal val="1"/>
                                          </p:val>
                                        </p:tav>
                                      </p:tavLst>
                                    </p:anim>
                                    <p:anim calcmode="lin" valueType="num">
                                      <p:cBhvr>
                                        <p:cTn id="31" dur="2000" fill="hold"/>
                                        <p:tgtEl>
                                          <p:spTgt spid="14"/>
                                        </p:tgtEl>
                                        <p:attrNameLst>
                                          <p:attrName>ppt_h</p:attrName>
                                        </p:attrNameLst>
                                      </p:cBhvr>
                                      <p:tavLst>
                                        <p:tav tm="0">
                                          <p:val>
                                            <p:strVal val="#ppt_h"/>
                                          </p:val>
                                        </p:tav>
                                        <p:tav tm="100000">
                                          <p:val>
                                            <p:strVal val="#ppt_h"/>
                                          </p:val>
                                        </p:tav>
                                      </p:tavLst>
                                    </p:anim>
                                  </p:childTnLst>
                                </p:cTn>
                              </p:par>
                              <p:par>
                                <p:cTn id="32" presetID="45" presetClass="entr" presetSubtype="0" repeatCount="195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anim calcmode="lin" valueType="num">
                                      <p:cBhvr>
                                        <p:cTn id="35" dur="2000" fill="hold"/>
                                        <p:tgtEl>
                                          <p:spTgt spid="15"/>
                                        </p:tgtEl>
                                        <p:attrNameLst>
                                          <p:attrName>ppt_w</p:attrName>
                                        </p:attrNameLst>
                                      </p:cBhvr>
                                      <p:tavLst>
                                        <p:tav tm="0" fmla="#ppt_w*sin(2.5*pi*$)">
                                          <p:val>
                                            <p:fltVal val="0"/>
                                          </p:val>
                                        </p:tav>
                                        <p:tav tm="100000">
                                          <p:val>
                                            <p:fltVal val="1"/>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childTnLst>
                                </p:cTn>
                              </p:par>
                              <p:par>
                                <p:cTn id="37" presetID="45" presetClass="entr" presetSubtype="0" repeatCount="indefinite"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par>
                                <p:cTn id="42" presetID="45" presetClass="entr" presetSubtype="0" repeatCount="indefinite"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anim calcmode="lin" valueType="num">
                                      <p:cBhvr>
                                        <p:cTn id="45" dur="2000" fill="hold"/>
                                        <p:tgtEl>
                                          <p:spTgt spid="17"/>
                                        </p:tgtEl>
                                        <p:attrNameLst>
                                          <p:attrName>ppt_w</p:attrName>
                                        </p:attrNameLst>
                                      </p:cBhvr>
                                      <p:tavLst>
                                        <p:tav tm="0" fmla="#ppt_w*sin(2.5*pi*$)">
                                          <p:val>
                                            <p:fltVal val="0"/>
                                          </p:val>
                                        </p:tav>
                                        <p:tav tm="100000">
                                          <p:val>
                                            <p:fltVal val="1"/>
                                          </p:val>
                                        </p:tav>
                                      </p:tavLst>
                                    </p:anim>
                                    <p:anim calcmode="lin" valueType="num">
                                      <p:cBhvr>
                                        <p:cTn id="46"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1" grpId="0" animBg="1"/>
      <p:bldP spid="14" grpId="0" animBg="1"/>
      <p:bldP spid="15" grpId="0" animBg="1"/>
      <p:bldP spid="16" grpId="0" animBg="1"/>
      <p:bldP spid="1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401753"/>
          </a:xfrm>
          <a:prstGeom prst="rect">
            <a:avLst/>
          </a:prstGeom>
          <a:solidFill>
            <a:schemeClr val="tx1"/>
          </a:solidFill>
        </p:spPr>
        <p:txBody>
          <a:bodyPr wrap="square">
            <a:spAutoFit/>
          </a:bodyPr>
          <a:lstStyle/>
          <a:p>
            <a:pPr>
              <a:tabLst>
                <a:tab pos="1701800" algn="l"/>
                <a:tab pos="3136900" algn="l"/>
              </a:tabLst>
            </a:pP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er kwamen Farizeeën tot Hem en vroegen Hem, om Hem te verzoeken: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scheidbrief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geschreven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wegzendt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0" y="3645024"/>
            <a:ext cx="9144000" cy="280076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i="1" dirty="0" smtClean="0">
                <a:latin typeface="Verdana" panose="020B0604030504040204" pitchFamily="34" charset="0"/>
                <a:ea typeface="Verdana" panose="020B0604030504040204" pitchFamily="34" charset="0"/>
                <a:cs typeface="Verdana" panose="020B0604030504040204" pitchFamily="34" charset="0"/>
              </a:rPr>
              <a:t>Deut.24:</a:t>
            </a:r>
            <a:r>
              <a:rPr lang="nl-NL" sz="1600" i="1" baseline="30000" dirty="0" smtClean="0">
                <a:latin typeface="Verdana" panose="020B0604030504040204" pitchFamily="34" charset="0"/>
                <a:ea typeface="Verdana" panose="020B0604030504040204" pitchFamily="34" charset="0"/>
                <a:cs typeface="Verdana" panose="020B0604030504040204" pitchFamily="34" charset="0"/>
              </a:rPr>
              <a:t>1</a:t>
            </a:r>
            <a:r>
              <a:rPr lang="nl-NL" sz="1600" i="1" dirty="0" smtClean="0">
                <a:latin typeface="Verdana" panose="020B0604030504040204" pitchFamily="34" charset="0"/>
                <a:ea typeface="Verdana" panose="020B0604030504040204" pitchFamily="34" charset="0"/>
                <a:cs typeface="Verdana" panose="020B0604030504040204" pitchFamily="34" charset="0"/>
              </a:rPr>
              <a:t>Wanneer </a:t>
            </a:r>
            <a:r>
              <a:rPr lang="nl-NL" sz="1600" i="1" dirty="0">
                <a:latin typeface="Verdana" panose="020B0604030504040204" pitchFamily="34" charset="0"/>
                <a:ea typeface="Verdana" panose="020B0604030504040204" pitchFamily="34" charset="0"/>
                <a:cs typeface="Verdana" panose="020B0604030504040204" pitchFamily="34" charset="0"/>
              </a:rPr>
              <a:t>iemand een vrouw genomen en gehuwd heeft, dan zal, – als hij haar geen genegenheid toedraagt, omdat hij </a:t>
            </a:r>
            <a:r>
              <a:rPr lang="nl-NL" sz="1600" b="1" i="1" dirty="0">
                <a:latin typeface="Verdana" panose="020B0604030504040204" pitchFamily="34" charset="0"/>
                <a:ea typeface="Verdana" panose="020B0604030504040204" pitchFamily="34" charset="0"/>
                <a:cs typeface="Verdana" panose="020B0604030504040204" pitchFamily="34" charset="0"/>
              </a:rPr>
              <a:t>iets onbehoorlijks </a:t>
            </a:r>
            <a:r>
              <a:rPr lang="nl-NL" sz="1600" i="1" dirty="0">
                <a:latin typeface="Verdana" panose="020B0604030504040204" pitchFamily="34" charset="0"/>
                <a:ea typeface="Verdana" panose="020B0604030504040204" pitchFamily="34" charset="0"/>
                <a:cs typeface="Verdana" panose="020B0604030504040204" pitchFamily="34" charset="0"/>
              </a:rPr>
              <a:t>aan haar gevonden heeft, en hij een </a:t>
            </a:r>
            <a:r>
              <a:rPr lang="nl-NL" sz="1600" b="1" i="1" dirty="0">
                <a:latin typeface="Verdana" panose="020B0604030504040204" pitchFamily="34" charset="0"/>
                <a:ea typeface="Verdana" panose="020B0604030504040204" pitchFamily="34" charset="0"/>
                <a:cs typeface="Verdana" panose="020B0604030504040204" pitchFamily="34" charset="0"/>
              </a:rPr>
              <a:t>scheidbrief</a:t>
            </a:r>
            <a:r>
              <a:rPr lang="nl-NL" sz="1600" i="1" dirty="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geschreven </a:t>
            </a:r>
            <a:r>
              <a:rPr lang="nl-NL" sz="1600" i="1" dirty="0">
                <a:latin typeface="Verdana" panose="020B0604030504040204" pitchFamily="34" charset="0"/>
                <a:ea typeface="Verdana" panose="020B0604030504040204" pitchFamily="34" charset="0"/>
                <a:cs typeface="Verdana" panose="020B0604030504040204" pitchFamily="34" charset="0"/>
              </a:rPr>
              <a:t>en haar die overhandigd heeft, waarna hij haar uit zijn huis heeft weggezonden; </a:t>
            </a:r>
            <a:r>
              <a:rPr lang="nl-NL" sz="1600" i="1" baseline="30000" dirty="0">
                <a:latin typeface="Verdana" panose="020B0604030504040204" pitchFamily="34" charset="0"/>
                <a:ea typeface="Verdana" panose="020B0604030504040204" pitchFamily="34" charset="0"/>
                <a:cs typeface="Verdana" panose="020B0604030504040204" pitchFamily="34" charset="0"/>
              </a:rPr>
              <a:t>2</a:t>
            </a:r>
            <a:r>
              <a:rPr lang="nl-NL" sz="1600" i="1" dirty="0">
                <a:latin typeface="Verdana" panose="020B0604030504040204" pitchFamily="34" charset="0"/>
                <a:ea typeface="Verdana" panose="020B0604030504040204" pitchFamily="34" charset="0"/>
                <a:cs typeface="Verdana" panose="020B0604030504040204" pitchFamily="34" charset="0"/>
              </a:rPr>
              <a:t>en als zij dan uit zijn huis vertrokken, haars weegs gegaan en de vrouw van een ander geworden is; </a:t>
            </a:r>
            <a:r>
              <a:rPr lang="nl-NL" sz="1600" i="1" baseline="30000" dirty="0">
                <a:latin typeface="Verdana" panose="020B0604030504040204" pitchFamily="34" charset="0"/>
                <a:ea typeface="Verdana" panose="020B0604030504040204" pitchFamily="34" charset="0"/>
                <a:cs typeface="Verdana" panose="020B0604030504040204" pitchFamily="34" charset="0"/>
              </a:rPr>
              <a:t>3</a:t>
            </a:r>
            <a:r>
              <a:rPr lang="nl-NL" sz="1600" i="1" dirty="0">
                <a:latin typeface="Verdana" panose="020B0604030504040204" pitchFamily="34" charset="0"/>
                <a:ea typeface="Verdana" panose="020B0604030504040204" pitchFamily="34" charset="0"/>
                <a:cs typeface="Verdana" panose="020B0604030504040204" pitchFamily="34" charset="0"/>
              </a:rPr>
              <a:t>en als dan de laatste man een afkeer van haar krijgt, een scheidbrief schrijft, haar die overhandigt en haar uit zijn huis wegzendt; of als de laatste man, die haar tot vrouw genomen heeft, gestorven is – </a:t>
            </a:r>
            <a:r>
              <a:rPr lang="nl-NL" sz="1600" i="1" baseline="30000" dirty="0">
                <a:latin typeface="Verdana" panose="020B0604030504040204" pitchFamily="34" charset="0"/>
                <a:ea typeface="Verdana" panose="020B0604030504040204" pitchFamily="34" charset="0"/>
                <a:cs typeface="Verdana" panose="020B0604030504040204" pitchFamily="34" charset="0"/>
              </a:rPr>
              <a:t>4</a:t>
            </a:r>
            <a:r>
              <a:rPr lang="nl-NL" sz="1600" i="1" dirty="0">
                <a:latin typeface="Verdana" panose="020B0604030504040204" pitchFamily="34" charset="0"/>
                <a:ea typeface="Verdana" panose="020B0604030504040204" pitchFamily="34" charset="0"/>
                <a:cs typeface="Verdana" panose="020B0604030504040204" pitchFamily="34" charset="0"/>
              </a:rPr>
              <a:t>dan zal de eerste echtgenoot, die haar weggezonden heeft, haar niet opnieuw tot vrouw mogen nemen, nadat zij ​verontreinigd​ is geworden; want dat is een gruwel voor het aangezicht </a:t>
            </a:r>
            <a:r>
              <a:rPr lang="nl-NL" sz="1600" i="1" dirty="0" err="1">
                <a:latin typeface="Verdana" panose="020B0604030504040204" pitchFamily="34" charset="0"/>
                <a:ea typeface="Verdana" panose="020B0604030504040204" pitchFamily="34" charset="0"/>
                <a:cs typeface="Verdana" panose="020B0604030504040204" pitchFamily="34" charset="0"/>
              </a:rPr>
              <a:t>des</a:t>
            </a:r>
            <a:r>
              <a:rPr lang="nl-NL" sz="1600" i="1" cap="small" dirty="0" err="1">
                <a:latin typeface="Verdana" panose="020B0604030504040204" pitchFamily="34" charset="0"/>
                <a:ea typeface="Verdana" panose="020B0604030504040204" pitchFamily="34" charset="0"/>
                <a:cs typeface="Verdana" panose="020B0604030504040204" pitchFamily="34" charset="0"/>
              </a:rPr>
              <a:t>Heren</a:t>
            </a:r>
            <a:r>
              <a:rPr lang="nl-NL" sz="1600" i="1" dirty="0">
                <a:latin typeface="Verdana" panose="020B0604030504040204" pitchFamily="34" charset="0"/>
                <a:ea typeface="Verdana" panose="020B0604030504040204" pitchFamily="34" charset="0"/>
                <a:cs typeface="Verdana" panose="020B0604030504040204" pitchFamily="34" charset="0"/>
              </a:rPr>
              <a:t>; gij zult geen ​zonde​ brengen over het land dat de </a:t>
            </a:r>
            <a:r>
              <a:rPr lang="nl-NL" sz="1600" i="1" cap="small" dirty="0">
                <a:latin typeface="Verdana" panose="020B0604030504040204" pitchFamily="34" charset="0"/>
                <a:ea typeface="Verdana" panose="020B0604030504040204" pitchFamily="34" charset="0"/>
                <a:cs typeface="Verdana" panose="020B0604030504040204" pitchFamily="34" charset="0"/>
              </a:rPr>
              <a:t>Here</a:t>
            </a:r>
            <a:r>
              <a:rPr lang="nl-NL" sz="1600" i="1" dirty="0">
                <a:latin typeface="Verdana" panose="020B0604030504040204" pitchFamily="34" charset="0"/>
                <a:ea typeface="Verdana" panose="020B0604030504040204" pitchFamily="34" charset="0"/>
                <a:cs typeface="Verdana" panose="020B0604030504040204" pitchFamily="34" charset="0"/>
              </a:rPr>
              <a:t>, uw God, u ten erfdeel geven zal</a:t>
            </a:r>
            <a:r>
              <a:rPr lang="nl-NL" sz="1600" i="1" dirty="0" smtClean="0">
                <a:latin typeface="Verdana" panose="020B0604030504040204" pitchFamily="34" charset="0"/>
                <a:ea typeface="Verdana" panose="020B0604030504040204" pitchFamily="34" charset="0"/>
                <a:cs typeface="Verdana" panose="020B0604030504040204" pitchFamily="34" charset="0"/>
              </a:rPr>
              <a:t>. (casuïstiek)</a:t>
            </a:r>
            <a:endPar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236891065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graphicFrame>
        <p:nvGraphicFramePr>
          <p:cNvPr id="4" name="Tabel 3"/>
          <p:cNvGraphicFramePr>
            <a:graphicFrameLocks noGrp="1"/>
          </p:cNvGraphicFramePr>
          <p:nvPr>
            <p:extLst>
              <p:ext uri="{D42A27DB-BD31-4B8C-83A1-F6EECF244321}">
                <p14:modId xmlns:p14="http://schemas.microsoft.com/office/powerpoint/2010/main" val="327931543"/>
              </p:ext>
            </p:extLst>
          </p:nvPr>
        </p:nvGraphicFramePr>
        <p:xfrm>
          <a:off x="108504" y="116632"/>
          <a:ext cx="8964000" cy="2656840"/>
        </p:xfrm>
        <a:graphic>
          <a:graphicData uri="http://schemas.openxmlformats.org/drawingml/2006/table">
            <a:tbl>
              <a:tblPr firstRow="1" bandRow="1">
                <a:tableStyleId>{5C22544A-7EE6-4342-B048-85BDC9FD1C3A}</a:tableStyleId>
              </a:tblPr>
              <a:tblGrid>
                <a:gridCol w="3455384"/>
                <a:gridCol w="5508616"/>
              </a:tblGrid>
              <a:tr h="370840">
                <a:tc gridSpan="2">
                  <a:txBody>
                    <a:bodyPr/>
                    <a:lstStyle/>
                    <a:p>
                      <a:r>
                        <a:rPr lang="sv-SE" sz="1800" b="1"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Ramban (Rabbi Moses Nahmanides, 1194-1270)</a:t>
                      </a:r>
                      <a:endPar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hMerge="1">
                  <a:txBody>
                    <a:bodyPr/>
                    <a:lstStyle/>
                    <a:p>
                      <a:endParaRPr lang="nl-NL" dirty="0"/>
                    </a:p>
                  </a:txBody>
                  <a:tcPr/>
                </a:tc>
              </a:tr>
              <a:tr h="370840">
                <a:tc>
                  <a:txBody>
                    <a:bodyPr/>
                    <a:lstStyle/>
                    <a:p>
                      <a:pPr algn="r"/>
                      <a:r>
                        <a:rPr lang="he-IL" sz="2400" b="1" i="0" kern="1200" dirty="0" smtClean="0">
                          <a:solidFill>
                            <a:schemeClr val="bg1"/>
                          </a:solidFill>
                          <a:effectLst/>
                          <a:latin typeface="Verdana" panose="020B0604030504040204" pitchFamily="34" charset="0"/>
                          <a:ea typeface="Verdana" panose="020B0604030504040204" pitchFamily="34" charset="0"/>
                          <a:cs typeface="+mj-cs"/>
                        </a:rPr>
                        <a:t>וטעם הלאו הזה כדי שלא יחליפו נשותיהן זה לזה יכתוב לה גט בערב ובבוקר היא שבה אליו וזה טעם ולא תחטיא את הארץ כי זה סבה לחטאים גדולים</a:t>
                      </a:r>
                      <a:endParaRPr lang="nl-NL" sz="2400" b="1" dirty="0">
                        <a:solidFill>
                          <a:schemeClr val="bg1"/>
                        </a:solidFill>
                        <a:latin typeface="Verdana" panose="020B0604030504040204" pitchFamily="34" charset="0"/>
                        <a:ea typeface="Verdana" panose="020B0604030504040204" pitchFamily="34" charset="0"/>
                        <a:cs typeface="+mj-cs"/>
                      </a:endParaRPr>
                    </a:p>
                  </a:txBody>
                  <a:tcPr>
                    <a:cell3D prstMaterial="dkEdge">
                      <a:bevel/>
                      <a:lightRig rig="flood" dir="t"/>
                    </a:cell3D>
                    <a:solidFill>
                      <a:srgbClr val="C0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reden van dit verbod is, dat men hun vrouwen niet tussen hen uitwisselt, zodat een man in de avond een scheidingsverklaring schrijft, en ze in de ochtend naar hem terugkeert. Dat is de betekenis van "je mag de zonde niet op het land brengen"; want dit is een oorzaak van grote zonden.</a:t>
                      </a:r>
                    </a:p>
                    <a:p>
                      <a:endPar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bl>
          </a:graphicData>
        </a:graphic>
      </p:graphicFrame>
      <p:graphicFrame>
        <p:nvGraphicFramePr>
          <p:cNvPr id="9" name="Tabel 8"/>
          <p:cNvGraphicFramePr>
            <a:graphicFrameLocks noGrp="1"/>
          </p:cNvGraphicFramePr>
          <p:nvPr>
            <p:extLst>
              <p:ext uri="{D42A27DB-BD31-4B8C-83A1-F6EECF244321}">
                <p14:modId xmlns:p14="http://schemas.microsoft.com/office/powerpoint/2010/main" val="3419813820"/>
              </p:ext>
            </p:extLst>
          </p:nvPr>
        </p:nvGraphicFramePr>
        <p:xfrm>
          <a:off x="107504" y="2904976"/>
          <a:ext cx="8964000" cy="2108200"/>
        </p:xfrm>
        <a:graphic>
          <a:graphicData uri="http://schemas.openxmlformats.org/drawingml/2006/table">
            <a:tbl>
              <a:tblPr firstRow="1" bandRow="1">
                <a:tableStyleId>{5C22544A-7EE6-4342-B048-85BDC9FD1C3A}</a:tableStyleId>
              </a:tblPr>
              <a:tblGrid>
                <a:gridCol w="3807040"/>
                <a:gridCol w="5156960"/>
              </a:tblGrid>
              <a:tr h="370840">
                <a:tc gridSpan="2">
                  <a:txBody>
                    <a:bodyPr/>
                    <a:lstStyle/>
                    <a:p>
                      <a:r>
                        <a:rPr lang="nl-NL" sz="1800" b="1" i="0" kern="1200" dirty="0" smtClean="0">
                          <a:solidFill>
                            <a:schemeClr val="lt1"/>
                          </a:solidFill>
                          <a:effectLst/>
                          <a:latin typeface="Verdana" panose="020B0604030504040204" pitchFamily="34" charset="0"/>
                          <a:ea typeface="Verdana" panose="020B0604030504040204" pitchFamily="34" charset="0"/>
                          <a:cs typeface="Verdana" panose="020B0604030504040204" pitchFamily="34" charset="0"/>
                        </a:rPr>
                        <a:t>R. </a:t>
                      </a:r>
                      <a:r>
                        <a:rPr lang="nl-NL" sz="1800" b="1" i="0" kern="1200" dirty="0" err="1" smtClean="0">
                          <a:solidFill>
                            <a:schemeClr val="lt1"/>
                          </a:solidFill>
                          <a:effectLst/>
                          <a:latin typeface="Verdana" panose="020B0604030504040204" pitchFamily="34" charset="0"/>
                          <a:ea typeface="Verdana" panose="020B0604030504040204" pitchFamily="34" charset="0"/>
                          <a:cs typeface="Verdana" panose="020B0604030504040204" pitchFamily="34" charset="0"/>
                        </a:rPr>
                        <a:t>Ovadiah</a:t>
                      </a:r>
                      <a:r>
                        <a:rPr lang="nl-NL" sz="1800" b="1" i="0" kern="1200" dirty="0" smtClean="0">
                          <a:solidFill>
                            <a:schemeClr val="lt1"/>
                          </a:solidFill>
                          <a:effectLst/>
                          <a:latin typeface="Verdana" panose="020B0604030504040204" pitchFamily="34" charset="0"/>
                          <a:ea typeface="Verdana" panose="020B0604030504040204" pitchFamily="34" charset="0"/>
                          <a:cs typeface="Verdana" panose="020B0604030504040204" pitchFamily="34" charset="0"/>
                        </a:rPr>
                        <a:t> </a:t>
                      </a:r>
                      <a:r>
                        <a:rPr lang="nl-NL" sz="1800" b="1" i="0" kern="1200" dirty="0" err="1" smtClean="0">
                          <a:solidFill>
                            <a:schemeClr val="lt1"/>
                          </a:solidFill>
                          <a:effectLst/>
                          <a:latin typeface="Verdana" panose="020B0604030504040204" pitchFamily="34" charset="0"/>
                          <a:ea typeface="Verdana" panose="020B0604030504040204" pitchFamily="34" charset="0"/>
                          <a:cs typeface="Verdana" panose="020B0604030504040204" pitchFamily="34" charset="0"/>
                        </a:rPr>
                        <a:t>Sforno</a:t>
                      </a:r>
                      <a:r>
                        <a:rPr lang="nl-NL" sz="1800" b="1" i="0" kern="1200" dirty="0" smtClean="0">
                          <a:solidFill>
                            <a:schemeClr val="lt1"/>
                          </a:solidFill>
                          <a:effectLst/>
                          <a:latin typeface="Verdana" panose="020B0604030504040204" pitchFamily="34" charset="0"/>
                          <a:ea typeface="Verdana" panose="020B0604030504040204" pitchFamily="34" charset="0"/>
                          <a:cs typeface="Verdana" panose="020B0604030504040204" pitchFamily="34" charset="0"/>
                        </a:rPr>
                        <a:t> (ca. 1475-1550)</a:t>
                      </a:r>
                      <a:endPar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hMerge="1">
                  <a:txBody>
                    <a:bodyPr/>
                    <a:lstStyle/>
                    <a:p>
                      <a:endParaRPr lang="nl-NL" dirty="0"/>
                    </a:p>
                  </a:txBody>
                  <a:tcPr/>
                </a:tc>
              </a:tr>
              <a:tr h="370840">
                <a:tc>
                  <a:txBody>
                    <a:bodyPr/>
                    <a:lstStyle/>
                    <a:p>
                      <a:pPr algn="r"/>
                      <a:r>
                        <a:rPr lang="he-IL" sz="2400" b="1" i="0" kern="1200" dirty="0" smtClean="0">
                          <a:solidFill>
                            <a:schemeClr val="bg1"/>
                          </a:solidFill>
                          <a:effectLst/>
                          <a:latin typeface="Verdana" panose="020B0604030504040204" pitchFamily="34" charset="0"/>
                          <a:ea typeface="Verdana" panose="020B0604030504040204" pitchFamily="34" charset="0"/>
                          <a:cs typeface="+mj-cs"/>
                        </a:rPr>
                        <a:t>כי תועבה היא כי זה דרך מבוא לנאוף שיגרש איש את אשתו לבקשת הנואף שיקחנה לאיזה זמן וישוב בעלה הראשון לקחתה:</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a:txBody>
                    <a:bodyPr/>
                    <a:lstStyle/>
                    <a:p>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dat zou afschuwelijk zijn: Want het is een poort naar overspel, waarin een man zijn vrouw op het verzoek van de echtbreker scheidt, zodat hij</a:t>
                      </a:r>
                      <a:r>
                        <a:rPr lang="nl-NL" sz="180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haar een tijdje kan nemen, waarna haar eerste man haar terug neemt.</a:t>
                      </a:r>
                      <a:endPar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bl>
          </a:graphicData>
        </a:graphic>
      </p:graphicFrame>
      <p:sp>
        <p:nvSpPr>
          <p:cNvPr id="6" name="AutoShape 2" descr="Afbeeldingsresultaat voor sell your chamet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416" y="5101763"/>
            <a:ext cx="4605216" cy="1736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188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additive="base">
                                        <p:cTn id="19" dur="500" fill="hold"/>
                                        <p:tgtEl>
                                          <p:spTgt spid="10243"/>
                                        </p:tgtEl>
                                        <p:attrNameLst>
                                          <p:attrName>ppt_x</p:attrName>
                                        </p:attrNameLst>
                                      </p:cBhvr>
                                      <p:tavLst>
                                        <p:tav tm="0">
                                          <p:val>
                                            <p:strVal val="#ppt_x"/>
                                          </p:val>
                                        </p:tav>
                                        <p:tav tm="100000">
                                          <p:val>
                                            <p:strVal val="#ppt_x"/>
                                          </p:val>
                                        </p:tav>
                                      </p:tavLst>
                                    </p:anim>
                                    <p:anim calcmode="lin" valueType="num">
                                      <p:cBhvr additive="base">
                                        <p:cTn id="2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401753"/>
          </a:xfrm>
          <a:prstGeom prst="rect">
            <a:avLst/>
          </a:prstGeom>
          <a:solidFill>
            <a:schemeClr val="tx1"/>
          </a:solidFill>
        </p:spPr>
        <p:txBody>
          <a:bodyPr wrap="square">
            <a:spAutoFit/>
          </a:bodyPr>
          <a:lstStyle/>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er kwamen Farizeeën tot Hem en vroegen Hem, om Hem te verzoeken: Is het een man geoorloofd zijn vrouw weg te zenden?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Hetgeen dan God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samengevoegd</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heeft,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27608" y="3632206"/>
            <a:ext cx="5148000" cy="284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l-GR" sz="4000" b="1" dirty="0" smtClean="0">
                <a:solidFill>
                  <a:prstClr val="white"/>
                </a:solidFill>
                <a:latin typeface="Times New Roman" panose="02020603050405020304" pitchFamily="18" charset="0"/>
                <a:cs typeface="Times New Roman" panose="02020603050405020304" pitchFamily="18" charset="0"/>
              </a:rPr>
              <a:t>συνέζευξεν</a:t>
            </a:r>
            <a:endParaRPr lang="nl-NL" sz="4000" b="1" dirty="0" smtClean="0">
              <a:solidFill>
                <a:prstClr val="white"/>
              </a:solidFill>
              <a:latin typeface="Times New Roman" panose="02020603050405020304" pitchFamily="18" charset="0"/>
              <a:cs typeface="Times New Roman" panose="02020603050405020304" pitchFamily="18" charset="0"/>
            </a:endParaRPr>
          </a:p>
          <a:p>
            <a:r>
              <a:rPr lang="nl-NL" sz="24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sun-ezeuxen</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2400" i="1" dirty="0" err="1">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24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un</a:t>
            </a: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 samen</a:t>
            </a:r>
          </a:p>
          <a:p>
            <a:r>
              <a:rPr lang="nl-NL" sz="2400" i="1" dirty="0" err="1">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24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eugnumi</a:t>
            </a: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 juk opleggen, </a:t>
            </a:r>
          </a:p>
          <a:p>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koppelen, verbinden</a:t>
            </a:r>
          </a:p>
          <a:p>
            <a:endPar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p>
        </p:txBody>
      </p:sp>
      <p:graphicFrame>
        <p:nvGraphicFramePr>
          <p:cNvPr id="7" name="Tabel 6"/>
          <p:cNvGraphicFramePr>
            <a:graphicFrameLocks noGrp="1"/>
          </p:cNvGraphicFramePr>
          <p:nvPr>
            <p:extLst>
              <p:ext uri="{D42A27DB-BD31-4B8C-83A1-F6EECF244321}">
                <p14:modId xmlns:p14="http://schemas.microsoft.com/office/powerpoint/2010/main" val="310554690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7170" name="Picture 2" descr="Afbeeldingsresultaat voor y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664" y="3625806"/>
            <a:ext cx="4003645" cy="2844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2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920" y="-27385"/>
            <a:ext cx="9144000" cy="572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Contextuele achtergrond van het denken </a:t>
            </a:r>
            <a:endPar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ten </a:t>
            </a: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tijde Jesjoea.</a:t>
            </a:r>
          </a:p>
          <a:p>
            <a:pPr algn="ctr"/>
            <a:endParaRPr lang="nl-NL"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“Wanneer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de Heilige,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gezegend zij Hij,</a:t>
            </a: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Adam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heeft geschapen,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heeft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Hij hem </a:t>
            </a: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androgyn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gemaakt,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zoals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gezegd: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Hij heeft hen man en vrouw gemaakt en ...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Hij </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noemde hen Adam." </a:t>
            </a:r>
            <a:endPar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Genesis </a:t>
            </a:r>
            <a:r>
              <a:rPr lang="nl-NL" sz="2400" i="1" dirty="0" err="1">
                <a:solidFill>
                  <a:prstClr val="white"/>
                </a:solidFill>
                <a:latin typeface="Verdana" panose="020B0604030504040204" pitchFamily="34" charset="0"/>
                <a:ea typeface="Verdana" panose="020B0604030504040204" pitchFamily="34" charset="0"/>
                <a:cs typeface="Verdana" panose="020B0604030504040204" pitchFamily="34" charset="0"/>
              </a:rPr>
              <a:t>Rabba</a:t>
            </a:r>
            <a:r>
              <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24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8:1</a:t>
            </a:r>
          </a:p>
          <a:p>
            <a:pPr algn="ctr"/>
            <a:endParaRPr lang="nl-NL"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4934117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755885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844448" y="188420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en de verzoeking in de woestijn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naar Galilea – De roeping der eerste discipelen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graphicFrame>
        <p:nvGraphicFramePr>
          <p:cNvPr id="19" name="Tabel 18"/>
          <p:cNvGraphicFramePr>
            <a:graphicFrameLocks noGrp="1"/>
          </p:cNvGraphicFramePr>
          <p:nvPr>
            <p:extLst>
              <p:ext uri="{D42A27DB-BD31-4B8C-83A1-F6EECF244321}">
                <p14:modId xmlns:p14="http://schemas.microsoft.com/office/powerpoint/2010/main" val="381000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lumMod val="50000"/>
                            </a:schemeClr>
                          </a:solidFill>
                        </a:rPr>
                        <a:t>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3-9</a:t>
                      </a:r>
                    </a:p>
                    <a:p>
                      <a:pPr algn="ctr"/>
                      <a:r>
                        <a:rPr lang="nl-NL" sz="1000" dirty="0" smtClean="0">
                          <a:solidFill>
                            <a:schemeClr val="bg1">
                              <a:lumMod val="50000"/>
                            </a:schemeClr>
                          </a:solidFill>
                        </a:rPr>
                        <a:t>de 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10-12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13-20</a:t>
                      </a:r>
                    </a:p>
                    <a:p>
                      <a:pPr algn="ctr"/>
                      <a:r>
                        <a:rPr lang="nl-NL" sz="1000" dirty="0" smtClean="0">
                          <a:solidFill>
                            <a:schemeClr val="bg1">
                              <a:lumMod val="50000"/>
                            </a:schemeClr>
                          </a:solidFill>
                        </a:rPr>
                        <a:t>uitleg </a:t>
                      </a:r>
                      <a:r>
                        <a:rPr lang="nl-NL" sz="1000" baseline="0" dirty="0" smtClean="0">
                          <a:solidFill>
                            <a:schemeClr val="bg1">
                              <a:lumMod val="50000"/>
                            </a:schemeClr>
                          </a:solidFill>
                        </a:rPr>
                        <a:t> </a:t>
                      </a:r>
                      <a:r>
                        <a:rPr lang="nl-NL" sz="1000" dirty="0" smtClean="0">
                          <a:solidFill>
                            <a:schemeClr val="bg1">
                              <a:lumMod val="50000"/>
                            </a:schemeClr>
                          </a:solidFill>
                        </a:rPr>
                        <a:t>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21-23</a:t>
                      </a:r>
                    </a:p>
                    <a:p>
                      <a:pPr algn="ctr"/>
                      <a:r>
                        <a:rPr lang="nl-NL" sz="1000" dirty="0" smtClean="0">
                          <a:solidFill>
                            <a:schemeClr val="bg1">
                              <a:lumMod val="50000"/>
                            </a:schemeClr>
                          </a:solidFill>
                        </a:rPr>
                        <a:t>de lamp</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24-25</a:t>
                      </a:r>
                    </a:p>
                    <a:p>
                      <a:pPr algn="ctr"/>
                      <a:r>
                        <a:rPr lang="nl-NL" sz="1000" dirty="0" smtClean="0">
                          <a:solidFill>
                            <a:schemeClr val="bg1">
                              <a:lumMod val="50000"/>
                            </a:schemeClr>
                          </a:solidFill>
                        </a:rPr>
                        <a:t>de</a:t>
                      </a:r>
                      <a:r>
                        <a:rPr lang="nl-NL" sz="1000" baseline="0" dirty="0" smtClean="0">
                          <a:solidFill>
                            <a:schemeClr val="bg1">
                              <a:lumMod val="50000"/>
                            </a:schemeClr>
                          </a:solidFill>
                        </a:rPr>
                        <a:t> maat</a:t>
                      </a:r>
                      <a:endParaRPr lang="nl-NL" sz="1000" dirty="0" smtClean="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26-29</a:t>
                      </a:r>
                    </a:p>
                    <a:p>
                      <a:pPr algn="ctr"/>
                      <a:r>
                        <a:rPr lang="nl-NL" sz="1000" dirty="0" smtClean="0">
                          <a:solidFill>
                            <a:schemeClr val="bg1">
                              <a:lumMod val="50000"/>
                            </a:schemeClr>
                          </a:solidFill>
                        </a:rPr>
                        <a:t>het wonder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30-32</a:t>
                      </a:r>
                    </a:p>
                    <a:p>
                      <a:pPr algn="ctr"/>
                      <a:r>
                        <a:rPr lang="nl-NL" sz="1000" dirty="0" smtClean="0">
                          <a:solidFill>
                            <a:schemeClr val="bg1">
                              <a:lumMod val="50000"/>
                            </a:schemeClr>
                          </a:solidFill>
                        </a:rPr>
                        <a:t>Mosterdzaad</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35-41</a:t>
                      </a:r>
                    </a:p>
                    <a:p>
                      <a:pPr algn="ctr"/>
                      <a:r>
                        <a:rPr lang="nl-NL" sz="1000" dirty="0" smtClean="0">
                          <a:solidFill>
                            <a:schemeClr val="bg1">
                              <a:lumMod val="50000"/>
                            </a:schemeClr>
                          </a:solidFill>
                        </a:rPr>
                        <a:t>storm</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r>
            </a:tbl>
          </a:graphicData>
        </a:graphic>
      </p:graphicFrame>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1288"/>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23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401753"/>
          </a:xfrm>
          <a:prstGeom prst="rect">
            <a:avLst/>
          </a:prstGeom>
          <a:solidFill>
            <a:schemeClr val="tx1"/>
          </a:solidFill>
        </p:spPr>
        <p:txBody>
          <a:bodyPr wrap="square">
            <a:spAutoFit/>
          </a:bodyPr>
          <a:lstStyle/>
          <a:p>
            <a:pPr>
              <a:tabLst>
                <a:tab pos="1701800" algn="l"/>
                <a:tab pos="3136900" algn="l"/>
              </a:tabLst>
            </a:pP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er kwamen Farizeeën tot Hem en vroegen Hem, om Hem te verzoeken: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scheidbrief 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geschreven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rgbClr val="FFFF00"/>
                </a:solidFill>
                <a:latin typeface="Verdana" panose="020B0604030504040204" pitchFamily="34" charset="0"/>
                <a:ea typeface="Verdana" panose="020B0604030504040204" pitchFamily="34" charset="0"/>
                <a:cs typeface="Verdana" panose="020B0604030504040204" pitchFamily="34" charset="0"/>
              </a:rPr>
              <a:t>scheide</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90379078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0" y="3658379"/>
            <a:ext cx="9144000" cy="113877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l-GR" sz="2800" b="1" dirty="0" smtClean="0">
                <a:latin typeface="Times New Roman" panose="02020603050405020304" pitchFamily="18" charset="0"/>
                <a:cs typeface="Times New Roman" panose="02020603050405020304" pitchFamily="18" charset="0"/>
              </a:rPr>
              <a:t>χωριζέτω</a:t>
            </a:r>
            <a:endParaRPr lang="nl-NL" sz="2800" b="1" dirty="0" smtClean="0">
              <a:latin typeface="Times New Roman" panose="02020603050405020304" pitchFamily="18" charset="0"/>
              <a:cs typeface="Times New Roman" panose="02020603050405020304" pitchFamily="18" charset="0"/>
            </a:endParaRPr>
          </a:p>
          <a:p>
            <a:r>
              <a:rPr lang="nl-NL"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c</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horizeto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chorizo: scheiden, </a:t>
            </a: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verdelen, afzonderen 3</a:t>
            </a:r>
            <a:r>
              <a:rPr lang="nl-NL" sz="20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pers.  ‘gebiedende’ wijs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4869160"/>
            <a:ext cx="9144000"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NV vers 9 </a:t>
            </a:r>
          </a:p>
          <a:p>
            <a:pPr algn="ctr"/>
            <a:r>
              <a:rPr lang="nl-NL" sz="2000" b="1" i="1" dirty="0" smtClean="0">
                <a:latin typeface="Verdana" panose="020B0604030504040204" pitchFamily="34" charset="0"/>
                <a:ea typeface="Verdana" panose="020B0604030504040204" pitchFamily="34" charset="0"/>
                <a:cs typeface="Verdana" panose="020B0604030504040204" pitchFamily="34" charset="0"/>
              </a:rPr>
              <a:t>“wat </a:t>
            </a:r>
            <a:r>
              <a:rPr lang="nl-NL" sz="2000" b="1" i="1" dirty="0">
                <a:latin typeface="Verdana" panose="020B0604030504040204" pitchFamily="34" charset="0"/>
                <a:ea typeface="Verdana" panose="020B0604030504040204" pitchFamily="34" charset="0"/>
                <a:cs typeface="Verdana" panose="020B0604030504040204" pitchFamily="34" charset="0"/>
              </a:rPr>
              <a:t>dan God tot een span heeft gemaakt </a:t>
            </a:r>
            <a:endParaRPr lang="nl-NL" sz="2000" b="1"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i="1" dirty="0" smtClean="0">
                <a:latin typeface="Verdana" panose="020B0604030504040204" pitchFamily="34" charset="0"/>
                <a:ea typeface="Verdana" panose="020B0604030504040204" pitchFamily="34" charset="0"/>
                <a:cs typeface="Verdana" panose="020B0604030504040204" pitchFamily="34" charset="0"/>
              </a:rPr>
              <a:t>moet </a:t>
            </a:r>
            <a:r>
              <a:rPr lang="nl-NL" sz="2000" b="1" i="1" dirty="0">
                <a:latin typeface="Verdana" panose="020B0604030504040204" pitchFamily="34" charset="0"/>
                <a:ea typeface="Verdana" panose="020B0604030504040204" pitchFamily="34" charset="0"/>
                <a:cs typeface="Verdana" panose="020B0604030504040204" pitchFamily="34" charset="0"/>
              </a:rPr>
              <a:t>een mens niet willen scheiden</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3</a:t>
            </a:r>
            <a:r>
              <a:rPr lang="nl-NL" sz="2000" baseline="30000" dirty="0" smtClean="0">
                <a:latin typeface="Verdana" panose="020B0604030504040204" pitchFamily="34" charset="0"/>
                <a:ea typeface="Verdana" panose="020B0604030504040204" pitchFamily="34" charset="0"/>
                <a:cs typeface="Verdana" panose="020B0604030504040204" pitchFamily="34" charset="0"/>
              </a:rPr>
              <a:t>e</a:t>
            </a:r>
            <a:r>
              <a:rPr lang="nl-NL" sz="2000" dirty="0" smtClean="0">
                <a:latin typeface="Verdana" panose="020B0604030504040204" pitchFamily="34" charset="0"/>
                <a:ea typeface="Verdana" panose="020B0604030504040204" pitchFamily="34" charset="0"/>
                <a:cs typeface="Verdana" panose="020B0604030504040204" pitchFamily="34" charset="0"/>
              </a:rPr>
              <a:t> pers gebiedende wijs kennen wij niet.</a:t>
            </a:r>
          </a:p>
          <a:p>
            <a:pPr algn="ctr"/>
            <a:r>
              <a:rPr lang="nl-NL" sz="2000" dirty="0" err="1" smtClean="0">
                <a:latin typeface="Verdana" panose="020B0604030504040204" pitchFamily="34" charset="0"/>
                <a:ea typeface="Verdana" panose="020B0604030504040204" pitchFamily="34" charset="0"/>
                <a:cs typeface="Verdana" panose="020B0604030504040204" pitchFamily="34" charset="0"/>
              </a:rPr>
              <a:t>Ousoren</a:t>
            </a:r>
            <a:r>
              <a:rPr lang="nl-NL" sz="2000" dirty="0" smtClean="0">
                <a:latin typeface="Verdana" panose="020B0604030504040204" pitchFamily="34" charset="0"/>
                <a:ea typeface="Verdana" panose="020B0604030504040204" pitchFamily="34" charset="0"/>
                <a:cs typeface="Verdana" panose="020B0604030504040204" pitchFamily="34" charset="0"/>
              </a:rPr>
              <a:t> noemt het een aandringende wijs</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0861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801862"/>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scheidbrief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bespuwen</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6920" y="3047752"/>
            <a:ext cx="9144000" cy="34163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latin typeface="Verdana" panose="020B0604030504040204" pitchFamily="34" charset="0"/>
                <a:ea typeface="Verdana" panose="020B0604030504040204" pitchFamily="34" charset="0"/>
                <a:cs typeface="Verdana" panose="020B0604030504040204" pitchFamily="34" charset="0"/>
              </a:rPr>
              <a:t>Maleachi 2: </a:t>
            </a:r>
            <a:r>
              <a:rPr lang="nl-NL" baseline="30000" dirty="0">
                <a:latin typeface="Verdana" panose="020B0604030504040204" pitchFamily="34" charset="0"/>
                <a:ea typeface="Verdana" panose="020B0604030504040204" pitchFamily="34" charset="0"/>
                <a:cs typeface="Verdana" panose="020B0604030504040204" pitchFamily="34" charset="0"/>
              </a:rPr>
              <a:t>13</a:t>
            </a:r>
            <a:r>
              <a:rPr lang="nl-NL" dirty="0">
                <a:latin typeface="Verdana" panose="020B0604030504040204" pitchFamily="34" charset="0"/>
                <a:ea typeface="Verdana" panose="020B0604030504040204" pitchFamily="34" charset="0"/>
                <a:cs typeface="Verdana" panose="020B0604030504040204" pitchFamily="34" charset="0"/>
              </a:rPr>
              <a:t>In de tweede plaats doet gij dit: gij bedekt met tranen het ​altaar​ des </a:t>
            </a:r>
            <a:r>
              <a:rPr lang="nl-NL" cap="small" dirty="0">
                <a:latin typeface="Verdana" panose="020B0604030504040204" pitchFamily="34" charset="0"/>
                <a:ea typeface="Verdana" panose="020B0604030504040204" pitchFamily="34" charset="0"/>
                <a:cs typeface="Verdana" panose="020B0604030504040204" pitchFamily="34" charset="0"/>
              </a:rPr>
              <a:t>Heren</a:t>
            </a:r>
            <a:r>
              <a:rPr lang="nl-NL" dirty="0">
                <a:latin typeface="Verdana" panose="020B0604030504040204" pitchFamily="34" charset="0"/>
                <a:ea typeface="Verdana" panose="020B0604030504040204" pitchFamily="34" charset="0"/>
                <a:cs typeface="Verdana" panose="020B0604030504040204" pitchFamily="34" charset="0"/>
              </a:rPr>
              <a:t>, onder </a:t>
            </a:r>
            <a:r>
              <a:rPr lang="nl-NL" dirty="0" err="1">
                <a:latin typeface="Verdana" panose="020B0604030504040204" pitchFamily="34" charset="0"/>
                <a:ea typeface="Verdana" panose="020B0604030504040204" pitchFamily="34" charset="0"/>
                <a:cs typeface="Verdana" panose="020B0604030504040204" pitchFamily="34" charset="0"/>
              </a:rPr>
              <a:t>geween</a:t>
            </a:r>
            <a:r>
              <a:rPr lang="nl-NL" dirty="0">
                <a:latin typeface="Verdana" panose="020B0604030504040204" pitchFamily="34" charset="0"/>
                <a:ea typeface="Verdana" panose="020B0604030504040204" pitchFamily="34" charset="0"/>
                <a:cs typeface="Verdana" panose="020B0604030504040204" pitchFamily="34" charset="0"/>
              </a:rPr>
              <a:t> en gezucht, omdat Hij Zich niet meer tot het ​offer​ wendt, noch het uit uw hand aanneemt als Hem welgevallig. </a:t>
            </a:r>
            <a:r>
              <a:rPr lang="nl-NL" baseline="30000" dirty="0">
                <a:latin typeface="Verdana" panose="020B0604030504040204" pitchFamily="34" charset="0"/>
                <a:ea typeface="Verdana" panose="020B0604030504040204" pitchFamily="34" charset="0"/>
                <a:cs typeface="Verdana" panose="020B0604030504040204" pitchFamily="34" charset="0"/>
              </a:rPr>
              <a:t>14</a:t>
            </a:r>
            <a:r>
              <a:rPr lang="nl-NL" dirty="0">
                <a:latin typeface="Verdana" panose="020B0604030504040204" pitchFamily="34" charset="0"/>
                <a:ea typeface="Verdana" panose="020B0604030504040204" pitchFamily="34" charset="0"/>
                <a:cs typeface="Verdana" panose="020B0604030504040204" pitchFamily="34" charset="0"/>
              </a:rPr>
              <a:t>En dan zegt gij: Waarom? Omdat de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getuige geweest is tussen u en de vrouw uwer jeugd, aan wie gij ontrouw geworden zijt, terwijl zij toch uw gezellin en uw wettige vrouw is. </a:t>
            </a:r>
            <a:r>
              <a:rPr lang="nl-NL" baseline="30000" dirty="0">
                <a:latin typeface="Verdana" panose="020B0604030504040204" pitchFamily="34" charset="0"/>
                <a:ea typeface="Verdana" panose="020B0604030504040204" pitchFamily="34" charset="0"/>
                <a:cs typeface="Verdana" panose="020B0604030504040204" pitchFamily="34" charset="0"/>
              </a:rPr>
              <a:t>15</a:t>
            </a:r>
            <a:r>
              <a:rPr lang="nl-NL" dirty="0">
                <a:latin typeface="Verdana" panose="020B0604030504040204" pitchFamily="34" charset="0"/>
                <a:ea typeface="Verdana" panose="020B0604030504040204" pitchFamily="34" charset="0"/>
                <a:cs typeface="Verdana" panose="020B0604030504040204" pitchFamily="34" charset="0"/>
              </a:rPr>
              <a:t>Niet één doet zo, die voldoende geest bezit, want wat zoekt die éne? Het zaad Gods. Weest dan op uw hoede voor uw hartstocht, en dat men niet ontrouw worde aan de vrouw zijner jeugd. </a:t>
            </a:r>
            <a:r>
              <a:rPr lang="nl-NL" b="1" baseline="30000" dirty="0">
                <a:latin typeface="Verdana" panose="020B0604030504040204" pitchFamily="34" charset="0"/>
                <a:ea typeface="Verdana" panose="020B0604030504040204" pitchFamily="34" charset="0"/>
                <a:cs typeface="Verdana" panose="020B0604030504040204" pitchFamily="34" charset="0"/>
              </a:rPr>
              <a:t>16</a:t>
            </a:r>
            <a:r>
              <a:rPr lang="nl-NL" b="1" dirty="0">
                <a:latin typeface="Verdana" panose="020B0604030504040204" pitchFamily="34" charset="0"/>
                <a:ea typeface="Verdana" panose="020B0604030504040204" pitchFamily="34" charset="0"/>
                <a:cs typeface="Verdana" panose="020B0604030504040204" pitchFamily="34" charset="0"/>
              </a:rPr>
              <a:t>Want Ik haat de echtscheiding</a:t>
            </a:r>
            <a:r>
              <a:rPr lang="nl-NL" dirty="0">
                <a:latin typeface="Verdana" panose="020B0604030504040204" pitchFamily="34" charset="0"/>
                <a:ea typeface="Verdana" panose="020B0604030504040204" pitchFamily="34" charset="0"/>
                <a:cs typeface="Verdana" panose="020B0604030504040204" pitchFamily="34" charset="0"/>
              </a:rPr>
              <a:t>, zegt de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de God van Israël, en dat men zijn gewaad met geweldpleging overdekt, zegt de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der heerscharen. Daarom, weest op uw hoede voor uw hartstocht en weest niet ontrouw.</a:t>
            </a:r>
            <a:r>
              <a:rPr lang="nl-NL" i="1" dirty="0" smtClean="0">
                <a:latin typeface="Verdana" panose="020B0604030504040204" pitchFamily="34" charset="0"/>
                <a:ea typeface="Verdana" panose="020B0604030504040204" pitchFamily="34" charset="0"/>
                <a:cs typeface="Verdana" panose="020B0604030504040204" pitchFamily="34" charset="0"/>
              </a:rPr>
              <a:t>.</a:t>
            </a:r>
            <a:endPar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8081965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6" name="Rechthoek 5"/>
          <p:cNvSpPr/>
          <p:nvPr/>
        </p:nvSpPr>
        <p:spPr>
          <a:xfrm>
            <a:off x="334864" y="3786416"/>
            <a:ext cx="8460432" cy="193899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Dus, ook al haat God echtscheiding, toch heeft Hij de scheidbrief ingevoerd vanwege de hardheid van ons menselijke hart.</a:t>
            </a:r>
          </a:p>
          <a:p>
            <a:pPr algn="ct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65035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5074152"/>
            <a:ext cx="9108168" cy="61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Tijdgenoten van rabbi Jesjoea</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Tabel 9"/>
          <p:cNvGraphicFramePr>
            <a:graphicFrameLocks noGrp="1"/>
          </p:cNvGraphicFramePr>
          <p:nvPr>
            <p:extLst>
              <p:ext uri="{D42A27DB-BD31-4B8C-83A1-F6EECF244321}">
                <p14:modId xmlns:p14="http://schemas.microsoft.com/office/powerpoint/2010/main" val="38081965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9928"/>
            <a:ext cx="3255963"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313" y="-52784"/>
            <a:ext cx="3303587"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233" y="-52784"/>
            <a:ext cx="3303587"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rot="20955239">
            <a:off x="0" y="2293868"/>
            <a:ext cx="9108168" cy="523220"/>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accentueert de geest van Torah</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50133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6385"/>
                                        </p:tgtEl>
                                        <p:attrNameLst>
                                          <p:attrName>style.visibility</p:attrName>
                                        </p:attrNameLst>
                                      </p:cBhvr>
                                      <p:to>
                                        <p:strVal val="visible"/>
                                      </p:to>
                                    </p:set>
                                    <p:anim calcmode="lin" valueType="num">
                                      <p:cBhvr additive="base">
                                        <p:cTn id="12" dur="500" fill="hold"/>
                                        <p:tgtEl>
                                          <p:spTgt spid="16385"/>
                                        </p:tgtEl>
                                        <p:attrNameLst>
                                          <p:attrName>ppt_x</p:attrName>
                                        </p:attrNameLst>
                                      </p:cBhvr>
                                      <p:tavLst>
                                        <p:tav tm="0">
                                          <p:val>
                                            <p:strVal val="#ppt_x"/>
                                          </p:val>
                                        </p:tav>
                                        <p:tav tm="100000">
                                          <p:val>
                                            <p:strVal val="#ppt_x"/>
                                          </p:val>
                                        </p:tav>
                                      </p:tavLst>
                                    </p:anim>
                                    <p:anim calcmode="lin" valueType="num">
                                      <p:cBhvr additive="base">
                                        <p:cTn id="13" dur="500" fill="hold"/>
                                        <p:tgtEl>
                                          <p:spTgt spid="1638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6386"/>
                                        </p:tgtEl>
                                        <p:attrNameLst>
                                          <p:attrName>style.visibility</p:attrName>
                                        </p:attrNameLst>
                                      </p:cBhvr>
                                      <p:to>
                                        <p:strVal val="visible"/>
                                      </p:to>
                                    </p:set>
                                    <p:anim calcmode="lin" valueType="num">
                                      <p:cBhvr additive="base">
                                        <p:cTn id="18" dur="500" fill="hold"/>
                                        <p:tgtEl>
                                          <p:spTgt spid="16386"/>
                                        </p:tgtEl>
                                        <p:attrNameLst>
                                          <p:attrName>ppt_x</p:attrName>
                                        </p:attrNameLst>
                                      </p:cBhvr>
                                      <p:tavLst>
                                        <p:tav tm="0">
                                          <p:val>
                                            <p:strVal val="#ppt_x"/>
                                          </p:val>
                                        </p:tav>
                                        <p:tav tm="100000">
                                          <p:val>
                                            <p:strVal val="#ppt_x"/>
                                          </p:val>
                                        </p:tav>
                                      </p:tavLst>
                                    </p:anim>
                                    <p:anim calcmode="lin" valueType="num">
                                      <p:cBhvr additive="base">
                                        <p:cTn id="19" dur="500" fill="hold"/>
                                        <p:tgtEl>
                                          <p:spTgt spid="1638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16387"/>
                                        </p:tgtEl>
                                        <p:attrNameLst>
                                          <p:attrName>style.visibility</p:attrName>
                                        </p:attrNameLst>
                                      </p:cBhvr>
                                      <p:to>
                                        <p:strVal val="visible"/>
                                      </p:to>
                                    </p:set>
                                    <p:anim calcmode="lin" valueType="num">
                                      <p:cBhvr additive="base">
                                        <p:cTn id="24" dur="500" fill="hold"/>
                                        <p:tgtEl>
                                          <p:spTgt spid="16387"/>
                                        </p:tgtEl>
                                        <p:attrNameLst>
                                          <p:attrName>ppt_x</p:attrName>
                                        </p:attrNameLst>
                                      </p:cBhvr>
                                      <p:tavLst>
                                        <p:tav tm="0">
                                          <p:val>
                                            <p:strVal val="#ppt_x"/>
                                          </p:val>
                                        </p:tav>
                                        <p:tav tm="100000">
                                          <p:val>
                                            <p:strVal val="#ppt_x"/>
                                          </p:val>
                                        </p:tav>
                                      </p:tavLst>
                                    </p:anim>
                                    <p:anim calcmode="lin" valueType="num">
                                      <p:cBhvr additive="base">
                                        <p:cTn id="25" dur="500" fill="hold"/>
                                        <p:tgtEl>
                                          <p:spTgt spid="1638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876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Is het een man geoorloofd zijn vrouw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zegent de kinderen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rijke jongeling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1112" y="4005064"/>
            <a:ext cx="9144000" cy="244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i="1" dirty="0" smtClean="0">
                <a:latin typeface="Verdana" panose="020B0604030504040204" pitchFamily="34" charset="0"/>
                <a:ea typeface="Verdana" panose="020B0604030504040204" pitchFamily="34" charset="0"/>
                <a:cs typeface="Verdana" panose="020B0604030504040204" pitchFamily="34" charset="0"/>
              </a:rPr>
              <a:t>Kor.7:12-16 “Maar </a:t>
            </a:r>
            <a:r>
              <a:rPr lang="nl-NL" sz="1600" i="1" dirty="0">
                <a:latin typeface="Verdana" panose="020B0604030504040204" pitchFamily="34" charset="0"/>
                <a:ea typeface="Verdana" panose="020B0604030504040204" pitchFamily="34" charset="0"/>
                <a:cs typeface="Verdana" panose="020B0604030504040204" pitchFamily="34" charset="0"/>
              </a:rPr>
              <a:t>tot de </a:t>
            </a:r>
            <a:r>
              <a:rPr lang="nl-NL" sz="1600" i="1" dirty="0" err="1">
                <a:latin typeface="Verdana" panose="020B0604030504040204" pitchFamily="34" charset="0"/>
                <a:ea typeface="Verdana" panose="020B0604030504040204" pitchFamily="34" charset="0"/>
                <a:cs typeface="Verdana" panose="020B0604030504040204" pitchFamily="34" charset="0"/>
              </a:rPr>
              <a:t>overigen</a:t>
            </a:r>
            <a:r>
              <a:rPr lang="nl-NL" sz="1600" i="1" dirty="0">
                <a:latin typeface="Verdana" panose="020B0604030504040204" pitchFamily="34" charset="0"/>
                <a:ea typeface="Verdana" panose="020B0604030504040204" pitchFamily="34" charset="0"/>
                <a:cs typeface="Verdana" panose="020B0604030504040204" pitchFamily="34" charset="0"/>
              </a:rPr>
              <a:t> zeg ik, niet de Here: heeft een broeder een ongelovige vrouw, die erin bewilligt met hem samen te wonen, dan moet hij haar niet verstoten. </a:t>
            </a:r>
            <a:r>
              <a:rPr lang="nl-NL" sz="1600" i="1" baseline="30000" dirty="0">
                <a:latin typeface="Verdana" panose="020B0604030504040204" pitchFamily="34" charset="0"/>
                <a:ea typeface="Verdana" panose="020B0604030504040204" pitchFamily="34" charset="0"/>
                <a:cs typeface="Verdana" panose="020B0604030504040204" pitchFamily="34" charset="0"/>
              </a:rPr>
              <a:t>13</a:t>
            </a:r>
            <a:r>
              <a:rPr lang="nl-NL" sz="1600" i="1" dirty="0">
                <a:latin typeface="Verdana" panose="020B0604030504040204" pitchFamily="34" charset="0"/>
                <a:ea typeface="Verdana" panose="020B0604030504040204" pitchFamily="34" charset="0"/>
                <a:cs typeface="Verdana" panose="020B0604030504040204" pitchFamily="34" charset="0"/>
              </a:rPr>
              <a:t>En een vrouw moet, als zij een ongelovige man heeft, en deze erin bewilligt met haar samen te wonen, die man niet verstoten. </a:t>
            </a:r>
            <a:r>
              <a:rPr lang="nl-NL" sz="1600" i="1" baseline="30000" dirty="0">
                <a:latin typeface="Verdana" panose="020B0604030504040204" pitchFamily="34" charset="0"/>
                <a:ea typeface="Verdana" panose="020B0604030504040204" pitchFamily="34" charset="0"/>
                <a:cs typeface="Verdana" panose="020B0604030504040204" pitchFamily="34" charset="0"/>
              </a:rPr>
              <a:t>14</a:t>
            </a:r>
            <a:r>
              <a:rPr lang="nl-NL" sz="1600" i="1" dirty="0">
                <a:latin typeface="Verdana" panose="020B0604030504040204" pitchFamily="34" charset="0"/>
                <a:ea typeface="Verdana" panose="020B0604030504040204" pitchFamily="34" charset="0"/>
                <a:cs typeface="Verdana" panose="020B0604030504040204" pitchFamily="34" charset="0"/>
              </a:rPr>
              <a:t>Want de ongelovige man is ​geheiligd​ in zijn vrouw en de ongelovige vrouw is ​geheiligd​ in de broeder. Anders zouden immers uw ​kinderen​ ​onrein​ zijn, doch nu zijn zij ​heilig. </a:t>
            </a:r>
            <a:r>
              <a:rPr lang="nl-NL" sz="1600" i="1" baseline="30000" dirty="0">
                <a:latin typeface="Verdana" panose="020B0604030504040204" pitchFamily="34" charset="0"/>
                <a:ea typeface="Verdana" panose="020B0604030504040204" pitchFamily="34" charset="0"/>
                <a:cs typeface="Verdana" panose="020B0604030504040204" pitchFamily="34" charset="0"/>
              </a:rPr>
              <a:t>15</a:t>
            </a:r>
            <a:r>
              <a:rPr lang="nl-NL" sz="1600" i="1" dirty="0">
                <a:latin typeface="Verdana" panose="020B0604030504040204" pitchFamily="34" charset="0"/>
                <a:ea typeface="Verdana" panose="020B0604030504040204" pitchFamily="34" charset="0"/>
                <a:cs typeface="Verdana" panose="020B0604030504040204" pitchFamily="34" charset="0"/>
              </a:rPr>
              <a:t>Maar indien de ongelovige haar </a:t>
            </a:r>
            <a:r>
              <a:rPr lang="nl-NL" sz="1600" b="1" i="1" dirty="0">
                <a:latin typeface="Verdana" panose="020B0604030504040204" pitchFamily="34" charset="0"/>
                <a:ea typeface="Verdana" panose="020B0604030504040204" pitchFamily="34" charset="0"/>
                <a:cs typeface="Verdana" panose="020B0604030504040204" pitchFamily="34" charset="0"/>
              </a:rPr>
              <a:t>verlaat</a:t>
            </a:r>
            <a:r>
              <a:rPr lang="nl-NL" sz="1600" i="1" dirty="0">
                <a:latin typeface="Verdana" panose="020B0604030504040204" pitchFamily="34" charset="0"/>
                <a:ea typeface="Verdana" panose="020B0604030504040204" pitchFamily="34" charset="0"/>
                <a:cs typeface="Verdana" panose="020B0604030504040204" pitchFamily="34" charset="0"/>
              </a:rPr>
              <a:t>, laat hij haar </a:t>
            </a:r>
            <a:r>
              <a:rPr lang="nl-NL" sz="1600" b="1" i="1" dirty="0">
                <a:latin typeface="Verdana" panose="020B0604030504040204" pitchFamily="34" charset="0"/>
                <a:ea typeface="Verdana" panose="020B0604030504040204" pitchFamily="34" charset="0"/>
                <a:cs typeface="Verdana" panose="020B0604030504040204" pitchFamily="34" charset="0"/>
              </a:rPr>
              <a:t>verlaten</a:t>
            </a:r>
            <a:r>
              <a:rPr lang="nl-NL" sz="1600" i="1" dirty="0">
                <a:latin typeface="Verdana" panose="020B0604030504040204" pitchFamily="34" charset="0"/>
                <a:ea typeface="Verdana" panose="020B0604030504040204" pitchFamily="34" charset="0"/>
                <a:cs typeface="Verdana" panose="020B0604030504040204" pitchFamily="34" charset="0"/>
              </a:rPr>
              <a:t>. De broeder of zuster is in dit geval </a:t>
            </a:r>
            <a:r>
              <a:rPr lang="nl-NL" sz="1600" b="1" i="1" dirty="0">
                <a:latin typeface="Verdana" panose="020B0604030504040204" pitchFamily="34" charset="0"/>
                <a:ea typeface="Verdana" panose="020B0604030504040204" pitchFamily="34" charset="0"/>
                <a:cs typeface="Verdana" panose="020B0604030504040204" pitchFamily="34" charset="0"/>
              </a:rPr>
              <a:t>niet gebonden</a:t>
            </a:r>
            <a:r>
              <a:rPr lang="nl-NL" sz="1600" i="1" dirty="0">
                <a:latin typeface="Verdana" panose="020B0604030504040204" pitchFamily="34" charset="0"/>
                <a:ea typeface="Verdana" panose="020B0604030504040204" pitchFamily="34" charset="0"/>
                <a:cs typeface="Verdana" panose="020B0604030504040204" pitchFamily="34" charset="0"/>
              </a:rPr>
              <a:t>; tot ​vrede​ heeft God u geroepen.</a:t>
            </a:r>
            <a:r>
              <a:rPr lang="nl-NL" sz="1600" i="1" baseline="30000" dirty="0">
                <a:latin typeface="Verdana" panose="020B0604030504040204" pitchFamily="34" charset="0"/>
                <a:ea typeface="Verdana" panose="020B0604030504040204" pitchFamily="34" charset="0"/>
                <a:cs typeface="Verdana" panose="020B0604030504040204" pitchFamily="34" charset="0"/>
              </a:rPr>
              <a:t>16</a:t>
            </a:r>
            <a:r>
              <a:rPr lang="nl-NL" sz="1600" i="1" dirty="0">
                <a:latin typeface="Verdana" panose="020B0604030504040204" pitchFamily="34" charset="0"/>
                <a:ea typeface="Verdana" panose="020B0604030504040204" pitchFamily="34" charset="0"/>
                <a:cs typeface="Verdana" panose="020B0604030504040204" pitchFamily="34" charset="0"/>
              </a:rPr>
              <a:t>Want hoe kunt gij weten, vrouw, dat gij uw man zult redden? Of hoe kunt gij weten, man, dat gij uw vrouw zult redden?</a:t>
            </a:r>
            <a:endPar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398480635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544" y="-31080"/>
            <a:ext cx="4505325" cy="547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3239"/>
            <a:ext cx="4505325"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930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95575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zegende Hij ze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​Jericho. En toen Hij met zijn discipelen en een talrijke schare uit ​Jericho​ vertrok, zat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5560784"/>
            <a:ext cx="9144000" cy="89255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LET OP!</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kind is de kwetsbare partij!</a:t>
            </a:r>
          </a:p>
        </p:txBody>
      </p:sp>
      <p:sp>
        <p:nvSpPr>
          <p:cNvPr id="3" name="Rechthoek 2"/>
          <p:cNvSpPr/>
          <p:nvPr/>
        </p:nvSpPr>
        <p:spPr>
          <a:xfrm>
            <a:off x="1588" y="-27384"/>
            <a:ext cx="9142412"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9: 36 “En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Hij nam een ​kind​ en plaatste dat in hun midden, omarmde het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Wie één van zodanige ​kinderen​ ontvangt in mijn naam, die ontvangt Mij. En wie Mij ontvangt, ontvangt niet Mij, maar Hem, die Mij gezonden heeft.</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nl-NL" dirty="0"/>
          </a:p>
        </p:txBody>
      </p:sp>
      <p:graphicFrame>
        <p:nvGraphicFramePr>
          <p:cNvPr id="8" name="Tabel 7"/>
          <p:cNvGraphicFramePr>
            <a:graphicFrameLocks noGrp="1"/>
          </p:cNvGraphicFramePr>
          <p:nvPr>
            <p:extLst>
              <p:ext uri="{D42A27DB-BD31-4B8C-83A1-F6EECF244321}">
                <p14:modId xmlns:p14="http://schemas.microsoft.com/office/powerpoint/2010/main" val="274042529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2733774"/>
            <a:ext cx="9418638"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244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7"/>
                                        </p:tgtEl>
                                        <p:attrNameLst>
                                          <p:attrName>style.visibility</p:attrName>
                                        </p:attrNameLst>
                                      </p:cBhvr>
                                      <p:to>
                                        <p:strVal val="visible"/>
                                      </p:to>
                                    </p:set>
                                    <p:anim calcmode="lin" valueType="num">
                                      <p:cBhvr additive="base">
                                        <p:cTn id="19" dur="500" fill="hold"/>
                                        <p:tgtEl>
                                          <p:spTgt spid="14337"/>
                                        </p:tgtEl>
                                        <p:attrNameLst>
                                          <p:attrName>ppt_x</p:attrName>
                                        </p:attrNameLst>
                                      </p:cBhvr>
                                      <p:tavLst>
                                        <p:tav tm="0">
                                          <p:val>
                                            <p:strVal val="#ppt_x"/>
                                          </p:val>
                                        </p:tav>
                                        <p:tav tm="100000">
                                          <p:val>
                                            <p:strVal val="#ppt_x"/>
                                          </p:val>
                                        </p:tav>
                                      </p:tavLst>
                                    </p:anim>
                                    <p:anim calcmode="lin" valueType="num">
                                      <p:cBhvr additive="base">
                                        <p:cTn id="20" dur="500" fill="hold"/>
                                        <p:tgtEl>
                                          <p:spTgt spid="143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91200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Goede Meester,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wat moet ik doen om het eeuwige leven te beërven?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Gij 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​Jericho. En toen Hij met zijn discipelen en een talrijke schare uit ​Jericho​ vertrok, zat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heen, uw geloof heeft u behouden. En terstond werd hij ziende en volgde Hem op de weg.</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0540" y="2708920"/>
            <a:ext cx="9133459"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Micha 6:8 “Hij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heeft u bekendgemaakt, o mens, wat goed is en wat de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van u vraagt: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niet anders dan recht te doen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getrouwheid lief te hebben, en ootmoedig te wandelen met uw God.</a:t>
            </a:r>
          </a:p>
        </p:txBody>
      </p:sp>
      <p:graphicFrame>
        <p:nvGraphicFramePr>
          <p:cNvPr id="8" name="Tabel 7"/>
          <p:cNvGraphicFramePr>
            <a:graphicFrameLocks noGrp="1"/>
          </p:cNvGraphicFramePr>
          <p:nvPr>
            <p:extLst>
              <p:ext uri="{D42A27DB-BD31-4B8C-83A1-F6EECF244321}">
                <p14:modId xmlns:p14="http://schemas.microsoft.com/office/powerpoint/2010/main" val="286777366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 y="-72985"/>
            <a:ext cx="921861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951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 calcmode="lin" valueType="num">
                                      <p:cBhvr additive="base">
                                        <p:cTn id="7" dur="500" fill="hold"/>
                                        <p:tgtEl>
                                          <p:spTgt spid="13313"/>
                                        </p:tgtEl>
                                        <p:attrNameLst>
                                          <p:attrName>ppt_x</p:attrName>
                                        </p:attrNameLst>
                                      </p:cBhvr>
                                      <p:tavLst>
                                        <p:tav tm="0">
                                          <p:val>
                                            <p:strVal val="#ppt_x"/>
                                          </p:val>
                                        </p:tav>
                                        <p:tav tm="100000">
                                          <p:val>
                                            <p:strVal val="#ppt_x"/>
                                          </p:val>
                                        </p:tav>
                                      </p:tavLst>
                                    </p:anim>
                                    <p:anim calcmode="lin" valueType="num">
                                      <p:cBhvr additive="base">
                                        <p:cTn id="8" dur="500" fill="hold"/>
                                        <p:tgtEl>
                                          <p:spTgt spid="133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27384"/>
            <a:ext cx="9144000" cy="6401753"/>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leerde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Gij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kent de geboden: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Gij zult niet doodslaan, gij zult niet echtbreken, gij zult niet stelen, gij zult geen vals getuigenis geven, gij zult niet ontvreemden, eer uw vader en moeder.</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kreeg hem lief 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Eén ding ontbreekt u, ga heen, verkoop al wat gij hebt en geef het aan de armen, en gij zult een schat in de hemel hebben, en kom hier, volg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96" y="3829075"/>
            <a:ext cx="9144000" cy="266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342900" indent="-342900">
              <a:buFont typeface="+mj-lt"/>
              <a:buAutoNum type="arabicPeriod"/>
            </a:pPr>
            <a:r>
              <a:rPr lang="nl-NL" sz="1600" dirty="0">
                <a:latin typeface="Verdana" panose="020B0604030504040204" pitchFamily="34" charset="0"/>
                <a:ea typeface="Verdana" panose="020B0604030504040204" pitchFamily="34" charset="0"/>
                <a:cs typeface="Verdana" panose="020B0604030504040204" pitchFamily="34" charset="0"/>
              </a:rPr>
              <a:t>Ik ben de eeuwige, uw God, </a:t>
            </a:r>
            <a:r>
              <a:rPr lang="nl-NL" sz="1600" dirty="0" smtClean="0">
                <a:latin typeface="Verdana" panose="020B0604030504040204" pitchFamily="34" charset="0"/>
                <a:ea typeface="Verdana" panose="020B0604030504040204" pitchFamily="34" charset="0"/>
                <a:cs typeface="Verdana" panose="020B0604030504040204" pitchFamily="34" charset="0"/>
              </a:rPr>
              <a:t>[…]</a:t>
            </a:r>
            <a:endParaRPr lang="nl-NL" sz="16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nl-NL" sz="1600" dirty="0">
                <a:latin typeface="Verdana" panose="020B0604030504040204" pitchFamily="34" charset="0"/>
                <a:ea typeface="Verdana" panose="020B0604030504040204" pitchFamily="34" charset="0"/>
                <a:cs typeface="Verdana" panose="020B0604030504040204" pitchFamily="34" charset="0"/>
              </a:rPr>
              <a:t>Gij zult geen andere goden voor mijn aangezicht hebben.</a:t>
            </a:r>
          </a:p>
          <a:p>
            <a:pPr marL="342900" indent="-342900">
              <a:buFont typeface="+mj-lt"/>
              <a:buAutoNum type="arabicPeriod"/>
            </a:pPr>
            <a:r>
              <a:rPr lang="nl-NL" sz="1600" dirty="0">
                <a:latin typeface="Verdana" panose="020B0604030504040204" pitchFamily="34" charset="0"/>
                <a:ea typeface="Verdana" panose="020B0604030504040204" pitchFamily="34" charset="0"/>
                <a:cs typeface="Verdana" panose="020B0604030504040204" pitchFamily="34" charset="0"/>
              </a:rPr>
              <a:t>Gij zult de naam van de Eeuwige, uw God, niet ijdel gebruiken.</a:t>
            </a:r>
          </a:p>
          <a:p>
            <a:pPr marL="342900" indent="-342900">
              <a:buFont typeface="+mj-lt"/>
              <a:buAutoNum type="arabicPeriod"/>
            </a:pPr>
            <a:r>
              <a:rPr lang="nl-NL" sz="1600" dirty="0">
                <a:latin typeface="Verdana" panose="020B0604030504040204" pitchFamily="34" charset="0"/>
                <a:ea typeface="Verdana" panose="020B0604030504040204" pitchFamily="34" charset="0"/>
                <a:cs typeface="Verdana" panose="020B0604030504040204" pitchFamily="34" charset="0"/>
              </a:rPr>
              <a:t>Gedenk </a:t>
            </a:r>
            <a:r>
              <a:rPr lang="nl-NL" sz="1600" dirty="0" smtClean="0">
                <a:latin typeface="Verdana" panose="020B0604030504040204" pitchFamily="34" charset="0"/>
                <a:ea typeface="Verdana" panose="020B0604030504040204" pitchFamily="34" charset="0"/>
                <a:cs typeface="Verdana" panose="020B0604030504040204" pitchFamily="34" charset="0"/>
              </a:rPr>
              <a:t>de Sjabbat, </a:t>
            </a:r>
            <a:r>
              <a:rPr lang="nl-NL" sz="1600" dirty="0">
                <a:latin typeface="Verdana" panose="020B0604030504040204" pitchFamily="34" charset="0"/>
                <a:ea typeface="Verdana" panose="020B0604030504040204" pitchFamily="34" charset="0"/>
                <a:cs typeface="Verdana" panose="020B0604030504040204" pitchFamily="34" charset="0"/>
              </a:rPr>
              <a:t>dat gij die heiligt.</a:t>
            </a: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Eert uw vader en uw moeder</a:t>
            </a:r>
            <a:r>
              <a:rPr lang="nl-NL" sz="16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Gij zult niet moorden</a:t>
            </a:r>
            <a:r>
              <a:rPr lang="nl-NL" sz="16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Gij zult niet echtbreken</a:t>
            </a:r>
            <a:r>
              <a:rPr lang="nl-NL" sz="16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Gij zult niet stelen</a:t>
            </a:r>
            <a:r>
              <a:rPr lang="nl-NL" sz="16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Gij zult geen valse getuigenis spreken </a:t>
            </a:r>
            <a:r>
              <a:rPr lang="nl-NL" sz="1600" dirty="0" smtClean="0">
                <a:latin typeface="Verdana" panose="020B0604030504040204" pitchFamily="34" charset="0"/>
                <a:ea typeface="Verdana" panose="020B0604030504040204" pitchFamily="34" charset="0"/>
                <a:cs typeface="Verdana" panose="020B0604030504040204" pitchFamily="34" charset="0"/>
              </a:rPr>
              <a:t>[…].</a:t>
            </a:r>
            <a:endParaRPr lang="nl-NL" sz="16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nl-NL" sz="1600" b="1" dirty="0">
                <a:latin typeface="Verdana" panose="020B0604030504040204" pitchFamily="34" charset="0"/>
                <a:ea typeface="Verdana" panose="020B0604030504040204" pitchFamily="34" charset="0"/>
                <a:cs typeface="Verdana" panose="020B0604030504040204" pitchFamily="34" charset="0"/>
              </a:rPr>
              <a:t>Gij zult niets begeren dat van uw naaste is</a:t>
            </a:r>
            <a:r>
              <a:rPr lang="nl-NL" sz="1600" dirty="0">
                <a:latin typeface="Verdana" panose="020B0604030504040204" pitchFamily="34" charset="0"/>
                <a:ea typeface="Verdana" panose="020B0604030504040204" pitchFamily="34" charset="0"/>
                <a:cs typeface="Verdana" panose="020B0604030504040204" pitchFamily="34" charset="0"/>
              </a:rPr>
              <a:t>.</a:t>
            </a:r>
          </a:p>
        </p:txBody>
      </p:sp>
      <p:sp>
        <p:nvSpPr>
          <p:cNvPr id="6" name="Rechthoek 5"/>
          <p:cNvSpPr/>
          <p:nvPr/>
        </p:nvSpPr>
        <p:spPr>
          <a:xfrm>
            <a:off x="6912504" y="4103201"/>
            <a:ext cx="2088000" cy="206210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endParaRPr lang="nl-NL" sz="16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1600" b="1" dirty="0" smtClean="0">
                <a:latin typeface="Verdana" panose="020B0604030504040204" pitchFamily="34" charset="0"/>
                <a:ea typeface="Verdana" panose="020B0604030504040204" pitchFamily="34" charset="0"/>
                <a:cs typeface="Verdana" panose="020B0604030504040204" pitchFamily="34" charset="0"/>
              </a:rPr>
              <a:t>Hij </a:t>
            </a:r>
          </a:p>
          <a:p>
            <a:pPr algn="ctr"/>
            <a:r>
              <a:rPr lang="nl-NL" sz="1600" b="1" dirty="0" smtClean="0">
                <a:latin typeface="Verdana" panose="020B0604030504040204" pitchFamily="34" charset="0"/>
                <a:ea typeface="Verdana" panose="020B0604030504040204" pitchFamily="34" charset="0"/>
                <a:cs typeface="Verdana" panose="020B0604030504040204" pitchFamily="34" charset="0"/>
              </a:rPr>
              <a:t>noemt </a:t>
            </a:r>
          </a:p>
          <a:p>
            <a:pPr algn="ctr"/>
            <a:r>
              <a:rPr lang="nl-NL" sz="1600" b="1" dirty="0" smtClean="0">
                <a:latin typeface="Verdana" panose="020B0604030504040204" pitchFamily="34" charset="0"/>
                <a:ea typeface="Verdana" panose="020B0604030504040204" pitchFamily="34" charset="0"/>
                <a:cs typeface="Verdana" panose="020B0604030504040204" pitchFamily="34" charset="0"/>
              </a:rPr>
              <a:t>specifiek </a:t>
            </a:r>
          </a:p>
          <a:p>
            <a:pPr algn="ctr"/>
            <a:r>
              <a:rPr lang="nl-NL" sz="1600" b="1" dirty="0" smtClean="0">
                <a:latin typeface="Verdana" panose="020B0604030504040204" pitchFamily="34" charset="0"/>
                <a:ea typeface="Verdana" panose="020B0604030504040204" pitchFamily="34" charset="0"/>
                <a:cs typeface="Verdana" panose="020B0604030504040204" pitchFamily="34" charset="0"/>
              </a:rPr>
              <a:t>de intermenselijke geboden</a:t>
            </a:r>
          </a:p>
          <a:p>
            <a:pPr algn="ctr"/>
            <a:endParaRPr lang="nl-NL" sz="16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293554498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228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96" y="0"/>
            <a:ext cx="9144000" cy="163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906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924973"/>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Hoe moeilijk zullen zij, die geld hebben, het Koninkrijk Gods binnengaan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moeilijk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het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dienaar</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35230074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891555"/>
            <a:ext cx="93154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92" y="4725144"/>
            <a:ext cx="93027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hoek 15"/>
          <p:cNvSpPr/>
          <p:nvPr/>
        </p:nvSpPr>
        <p:spPr>
          <a:xfrm>
            <a:off x="0" y="6093296"/>
            <a:ext cx="9144000" cy="360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Of, je vertrouwt op God, of op dingen</a:t>
            </a:r>
            <a:endPar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2913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 11"/>
          <p:cNvGraphicFramePr>
            <a:graphicFrameLocks noGrp="1"/>
          </p:cNvGraphicFramePr>
          <p:nvPr>
            <p:extLst>
              <p:ext uri="{D42A27DB-BD31-4B8C-83A1-F6EECF244321}">
                <p14:modId xmlns:p14="http://schemas.microsoft.com/office/powerpoint/2010/main" val="35230074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409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5883" b="18458"/>
          <a:stretch/>
        </p:blipFill>
        <p:spPr bwMode="auto">
          <a:xfrm>
            <a:off x="-33164" y="0"/>
            <a:ext cx="9371522" cy="570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300192" y="692696"/>
            <a:ext cx="2843808" cy="1569660"/>
          </a:xfrm>
          <a:prstGeom prst="rect">
            <a:avLst/>
          </a:prstGeom>
          <a:noFill/>
        </p:spPr>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Oog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van de naald</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Smalle opening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in de muur?</a:t>
            </a: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860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ancient greek needl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596527">
            <a:off x="-2123056" y="2001692"/>
            <a:ext cx="7424001" cy="29638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fbeeldingsresultaat voor camel white backgrou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7824" y="188640"/>
            <a:ext cx="6042248" cy="5528659"/>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12" name="Tabel 11"/>
          <p:cNvGraphicFramePr>
            <a:graphicFrameLocks noGrp="1"/>
          </p:cNvGraphicFramePr>
          <p:nvPr>
            <p:extLst>
              <p:ext uri="{D42A27DB-BD31-4B8C-83A1-F6EECF244321}">
                <p14:modId xmlns:p14="http://schemas.microsoft.com/office/powerpoint/2010/main" val="425563226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4118765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3000" fill="hold"/>
                                        <p:tgtEl>
                                          <p:spTgt spid="6146"/>
                                        </p:tgtEl>
                                        <p:attrNameLst>
                                          <p:attrName>ppt_x</p:attrName>
                                        </p:attrNameLst>
                                      </p:cBhvr>
                                      <p:tavLst>
                                        <p:tav tm="0">
                                          <p:val>
                                            <p:strVal val="1+#ppt_w/2"/>
                                          </p:val>
                                        </p:tav>
                                        <p:tav tm="100000">
                                          <p:val>
                                            <p:strVal val="#ppt_x"/>
                                          </p:val>
                                        </p:tav>
                                      </p:tavLst>
                                    </p:anim>
                                    <p:anim calcmode="lin" valueType="num">
                                      <p:cBhvr additive="base">
                                        <p:cTn id="8" dur="3000" fill="hold"/>
                                        <p:tgtEl>
                                          <p:spTgt spid="614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3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467544" y="1956208"/>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Aren plukken op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Sabbat</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72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ancient greek needl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6862679">
            <a:off x="-3008027" y="2023396"/>
            <a:ext cx="7424001" cy="29638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fbeeldingsresultaat voor camel white backgroun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r="75043" b="46443"/>
          <a:stretch/>
        </p:blipFill>
        <p:spPr bwMode="auto">
          <a:xfrm>
            <a:off x="5831632" y="-603448"/>
            <a:ext cx="3312368" cy="650394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969085" y="3470840"/>
            <a:ext cx="2808312" cy="1323439"/>
          </a:xfrm>
          <a:prstGeom prst="rect">
            <a:avLst/>
          </a:prstGeom>
          <a:noFill/>
        </p:spPr>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Het grootste dier</a:t>
            </a:r>
          </a:p>
          <a:p>
            <a:pPr algn="ctr"/>
            <a:r>
              <a:rPr lang="nl-NL" sz="2000" b="1" dirty="0">
                <a:latin typeface="Verdana" panose="020B0604030504040204" pitchFamily="34" charset="0"/>
                <a:ea typeface="Verdana" panose="020B0604030504040204" pitchFamily="34" charset="0"/>
                <a:cs typeface="Verdana" panose="020B0604030504040204" pitchFamily="34" charset="0"/>
              </a:rPr>
              <a:t>d</a:t>
            </a:r>
            <a:r>
              <a:rPr lang="nl-NL" sz="2000" b="1" dirty="0" smtClean="0">
                <a:latin typeface="Verdana" panose="020B0604030504040204" pitchFamily="34" charset="0"/>
                <a:ea typeface="Verdana" panose="020B0604030504040204" pitchFamily="34" charset="0"/>
                <a:cs typeface="Verdana" panose="020B0604030504040204" pitchFamily="34" charset="0"/>
              </a:rPr>
              <a:t>oor </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het kleinste gaatje</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5230074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cxnSp>
        <p:nvCxnSpPr>
          <p:cNvPr id="5" name="Rechte verbindingslijn 4"/>
          <p:cNvCxnSpPr/>
          <p:nvPr/>
        </p:nvCxnSpPr>
        <p:spPr>
          <a:xfrm>
            <a:off x="5831632" y="1988840"/>
            <a:ext cx="0" cy="72008"/>
          </a:xfrm>
          <a:prstGeom prst="line">
            <a:avLst/>
          </a:prstGeom>
        </p:spPr>
        <p:style>
          <a:lnRef idx="1">
            <a:schemeClr val="accent1"/>
          </a:lnRef>
          <a:fillRef idx="0">
            <a:schemeClr val="accent1"/>
          </a:fillRef>
          <a:effectRef idx="0">
            <a:schemeClr val="accent1"/>
          </a:effectRef>
          <a:fontRef idx="minor">
            <a:schemeClr val="tx1"/>
          </a:fontRef>
        </p:style>
      </p:cxnSp>
      <p:pic>
        <p:nvPicPr>
          <p:cNvPr id="20484" name="Picture 4" descr="Afbeeldingsresultaat voor free vergrootglas no background"/>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784925">
            <a:off x="3334254" y="1219773"/>
            <a:ext cx="2286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16016" y="1844824"/>
            <a:ext cx="65722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0" y="-27384"/>
            <a:ext cx="9144000" cy="400110"/>
          </a:xfrm>
          <a:prstGeom prst="rect">
            <a:avLst/>
          </a:prstGeom>
          <a:noFill/>
        </p:spPr>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Het is dus totaal onmogelijk, zelfs zonder bepakking!</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385900" y="769928"/>
            <a:ext cx="2610036" cy="1938992"/>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Rom.3:23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want </a:t>
            </a:r>
            <a:r>
              <a:rPr lang="nl-NL" sz="2000" dirty="0">
                <a:latin typeface="Verdana" panose="020B0604030504040204" pitchFamily="34" charset="0"/>
                <a:ea typeface="Verdana" panose="020B0604030504040204" pitchFamily="34" charset="0"/>
                <a:cs typeface="Verdana" panose="020B0604030504040204" pitchFamily="34" charset="0"/>
              </a:rPr>
              <a:t>allen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hebben </a:t>
            </a:r>
            <a:r>
              <a:rPr lang="nl-NL" sz="2000" dirty="0">
                <a:latin typeface="Verdana" panose="020B0604030504040204" pitchFamily="34" charset="0"/>
                <a:ea typeface="Verdana" panose="020B0604030504040204" pitchFamily="34" charset="0"/>
                <a:cs typeface="Verdana" panose="020B0604030504040204" pitchFamily="34" charset="0"/>
              </a:rPr>
              <a:t>gezondigd </a:t>
            </a:r>
          </a:p>
          <a:p>
            <a:pPr algn="ctr"/>
            <a:r>
              <a:rPr lang="nl-NL" sz="2000" dirty="0">
                <a:latin typeface="Verdana" panose="020B0604030504040204" pitchFamily="34" charset="0"/>
                <a:ea typeface="Verdana" panose="020B0604030504040204" pitchFamily="34" charset="0"/>
                <a:cs typeface="Verdana" panose="020B0604030504040204" pitchFamily="34" charset="0"/>
              </a:rPr>
              <a:t>en zijn verstoken </a:t>
            </a:r>
          </a:p>
          <a:p>
            <a:pPr algn="ctr"/>
            <a:r>
              <a:rPr lang="nl-NL" sz="2000" dirty="0">
                <a:latin typeface="Verdana" panose="020B0604030504040204" pitchFamily="34" charset="0"/>
                <a:ea typeface="Verdana" panose="020B0604030504040204" pitchFamily="34" charset="0"/>
                <a:cs typeface="Verdana" panose="020B0604030504040204" pitchFamily="34" charset="0"/>
              </a:rPr>
              <a:t>van de glorie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van </a:t>
            </a:r>
            <a:r>
              <a:rPr lang="nl-NL" sz="2000" dirty="0">
                <a:latin typeface="Verdana" panose="020B0604030504040204" pitchFamily="34" charset="0"/>
                <a:ea typeface="Verdana" panose="020B0604030504040204" pitchFamily="34" charset="0"/>
                <a:cs typeface="Verdana" panose="020B0604030504040204" pitchFamily="34" charset="0"/>
              </a:rPr>
              <a:t>God</a:t>
            </a:r>
          </a:p>
        </p:txBody>
      </p:sp>
      <p:sp>
        <p:nvSpPr>
          <p:cNvPr id="12" name="Rechthoek 11"/>
          <p:cNvSpPr/>
          <p:nvPr/>
        </p:nvSpPr>
        <p:spPr>
          <a:xfrm>
            <a:off x="1115616" y="3866272"/>
            <a:ext cx="3085828" cy="1938992"/>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a:latin typeface="Verdana" panose="020B0604030504040204" pitchFamily="34" charset="0"/>
                <a:ea typeface="Verdana" panose="020B0604030504040204" pitchFamily="34" charset="0"/>
                <a:cs typeface="Verdana" panose="020B0604030504040204" pitchFamily="34" charset="0"/>
              </a:rPr>
              <a:t>en worden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gerechtvaardigd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
            </a:r>
            <a:br>
              <a:rPr lang="nl-NL" sz="2000" dirty="0">
                <a:latin typeface="Verdana" panose="020B0604030504040204" pitchFamily="34" charset="0"/>
                <a:ea typeface="Verdana" panose="020B0604030504040204" pitchFamily="34" charset="0"/>
                <a:cs typeface="Verdana" panose="020B0604030504040204" pitchFamily="34" charset="0"/>
              </a:rPr>
            </a:br>
            <a:r>
              <a:rPr lang="nl-NL" sz="2000" dirty="0">
                <a:latin typeface="Verdana" panose="020B0604030504040204" pitchFamily="34" charset="0"/>
                <a:ea typeface="Verdana" panose="020B0604030504040204" pitchFamily="34" charset="0"/>
                <a:cs typeface="Verdana" panose="020B0604030504040204" pitchFamily="34" charset="0"/>
              </a:rPr>
              <a:t>om niet,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uit </a:t>
            </a:r>
            <a:r>
              <a:rPr lang="nl-NL" sz="2000" dirty="0">
                <a:latin typeface="Verdana" panose="020B0604030504040204" pitchFamily="34" charset="0"/>
                <a:ea typeface="Verdana" panose="020B0604030504040204" pitchFamily="34" charset="0"/>
                <a:cs typeface="Verdana" panose="020B0604030504040204" pitchFamily="34" charset="0"/>
              </a:rPr>
              <a:t>zijn genade, </a:t>
            </a:r>
            <a:r>
              <a:rPr lang="nl-NL" sz="2000" dirty="0">
                <a:latin typeface="Verdana" panose="020B0604030504040204" pitchFamily="34" charset="0"/>
                <a:ea typeface="Verdana" panose="020B0604030504040204" pitchFamily="34" charset="0"/>
                <a:cs typeface="Verdana" panose="020B0604030504040204" pitchFamily="34" charset="0"/>
              </a:rPr>
              <a:t/>
            </a:r>
            <a:br>
              <a:rPr lang="nl-NL" sz="2000" dirty="0">
                <a:latin typeface="Verdana" panose="020B0604030504040204" pitchFamily="34" charset="0"/>
                <a:ea typeface="Verdana" panose="020B0604030504040204" pitchFamily="34" charset="0"/>
                <a:cs typeface="Verdana" panose="020B0604030504040204" pitchFamily="34" charset="0"/>
              </a:rPr>
            </a:br>
            <a:r>
              <a:rPr lang="nl-NL" sz="2000" dirty="0">
                <a:latin typeface="Verdana" panose="020B0604030504040204" pitchFamily="34" charset="0"/>
                <a:ea typeface="Verdana" panose="020B0604030504040204" pitchFamily="34" charset="0"/>
                <a:cs typeface="Verdana" panose="020B0604030504040204" pitchFamily="34" charset="0"/>
              </a:rPr>
              <a:t>door de </a:t>
            </a:r>
            <a:r>
              <a:rPr lang="nl-NL" sz="2000" dirty="0" smtClean="0">
                <a:latin typeface="Verdana" panose="020B0604030504040204" pitchFamily="34" charset="0"/>
                <a:ea typeface="Verdana" panose="020B0604030504040204" pitchFamily="34" charset="0"/>
                <a:cs typeface="Verdana" panose="020B0604030504040204" pitchFamily="34" charset="0"/>
              </a:rPr>
              <a:t>verlossing</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in Christus Jezus</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2186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3000" fill="hold"/>
                                        <p:tgtEl>
                                          <p:spTgt spid="6146"/>
                                        </p:tgtEl>
                                        <p:attrNameLst>
                                          <p:attrName>ppt_x</p:attrName>
                                        </p:attrNameLst>
                                      </p:cBhvr>
                                      <p:tavLst>
                                        <p:tav tm="0">
                                          <p:val>
                                            <p:strVal val="1+#ppt_w/2"/>
                                          </p:val>
                                        </p:tav>
                                        <p:tav tm="100000">
                                          <p:val>
                                            <p:strVal val="#ppt_x"/>
                                          </p:val>
                                        </p:tav>
                                      </p:tavLst>
                                    </p:anim>
                                    <p:anim calcmode="lin" valueType="num">
                                      <p:cBhvr additive="base">
                                        <p:cTn id="8" dur="3000" fill="hold"/>
                                        <p:tgtEl>
                                          <p:spTgt spid="614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924973"/>
          </a:xfrm>
          <a:prstGeom prst="rect">
            <a:avLst/>
          </a:prstGeom>
          <a:solidFill>
            <a:schemeClr val="tx1"/>
          </a:solidFill>
        </p:spPr>
        <p:txBody>
          <a:bodyPr wrap="square">
            <a:spAutoFit/>
          </a:bodyPr>
          <a:lstStyle/>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Gij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kent de geboden: Gij zult niet doodslaan, gij zult niet echtbreken, gij zult niet stelen, gij zult geen vals getuigenis geven, gij zult niet ontvreemden, eer uw vader en moeder.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​Jezus, rondziende,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​Kinderen, hoe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moeilijk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is het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het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Maar wie kan dan behouden worden?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zag hen aan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wie groot wil worden onder u, zal uw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dienaar</a:t>
            </a:r>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1460" y="799544"/>
            <a:ext cx="9251504" cy="147732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Rava</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zei: Weet dat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hier om gaat in dromen: Er worden ons geen gouden palmen getoond, of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een olifant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 door het oog van een naald gaat.  Met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andere woorden, dromen bevatten alleen beelden die de geest van een persoon binnengaan</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Babylonian</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Talmud</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i="1" dirty="0" err="1">
                <a:solidFill>
                  <a:prstClr val="white"/>
                </a:solidFill>
                <a:latin typeface="Verdana" panose="020B0604030504040204" pitchFamily="34" charset="0"/>
                <a:ea typeface="Verdana" panose="020B0604030504040204" pitchFamily="34" charset="0"/>
                <a:cs typeface="Verdana" panose="020B0604030504040204" pitchFamily="34" charset="0"/>
              </a:rPr>
              <a:t>Berakoth</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55b</a:t>
            </a:r>
            <a:endParaRPr lang="nl-NL"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0" y="4809926"/>
            <a:ext cx="9144000"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Misschien kom je uit </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Pumbeditha</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antwoordde hij, waar ze een olifant door het oog van een naald trekken. </a:t>
            </a:r>
          </a:p>
          <a:p>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Babylonian</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Talmud</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Baba </a:t>
            </a:r>
            <a:r>
              <a:rPr lang="nl-NL"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Mezi'a</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38b</a:t>
            </a:r>
            <a:endParaRPr lang="nl-NL"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184045158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887133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876000"/>
          </a:xfrm>
          <a:prstGeom prst="rect">
            <a:avLst/>
          </a:prstGeom>
          <a:solidFill>
            <a:schemeClr val="tx1"/>
          </a:solidFill>
        </p:spPr>
        <p:txBody>
          <a:bodyPr wrap="square">
            <a:spAutoFit/>
          </a:bodyPr>
          <a:lstStyle/>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Gij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kent de geboden: Gij zult niet doodslaan, gij zult niet echtbreken, gij zult niet stelen, gij zult geen vals getuigenis geven, gij zult niet ontvreemden, eer uw vader en moeder.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​Jezus, rondziende,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zijn discipelen: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Hoe moeilijk zullen zij, die geld hebben, het Koninkrijk Gods binnengaan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​Kinderen, hoe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moeilijk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is het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het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zag hen aan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8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Bij </a:t>
            </a:r>
            <a:r>
              <a:rPr lang="nl-NL" sz="2800" b="1" dirty="0">
                <a:solidFill>
                  <a:srgbClr val="FFFF00"/>
                </a:solidFill>
                <a:latin typeface="Verdana" panose="020B0604030504040204" pitchFamily="34" charset="0"/>
                <a:ea typeface="Verdana" panose="020B0604030504040204" pitchFamily="34" charset="0"/>
                <a:cs typeface="Verdana" panose="020B0604030504040204" pitchFamily="34" charset="0"/>
              </a:rPr>
              <a:t>mensen is het onmogelijk, </a:t>
            </a:r>
            <a:endParaRPr lang="nl-NL" sz="2800" b="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pPr algn="ctr"/>
            <a:r>
              <a:rPr lang="nl-NL" sz="28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maar </a:t>
            </a:r>
            <a:r>
              <a:rPr lang="nl-NL" sz="2800" b="1" dirty="0">
                <a:solidFill>
                  <a:srgbClr val="FFFF00"/>
                </a:solidFill>
                <a:latin typeface="Verdana" panose="020B0604030504040204" pitchFamily="34" charset="0"/>
                <a:ea typeface="Verdana" panose="020B0604030504040204" pitchFamily="34" charset="0"/>
                <a:cs typeface="Verdana" panose="020B0604030504040204" pitchFamily="34" charset="0"/>
              </a:rPr>
              <a:t>niet bij God; </a:t>
            </a:r>
            <a:endParaRPr lang="nl-NL" sz="2800" b="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pPr algn="ctr"/>
            <a:r>
              <a:rPr lang="nl-NL" sz="28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want </a:t>
            </a:r>
            <a:r>
              <a:rPr lang="nl-NL" sz="2800" b="1" dirty="0">
                <a:solidFill>
                  <a:srgbClr val="FFFF00"/>
                </a:solidFill>
                <a:latin typeface="Verdana" panose="020B0604030504040204" pitchFamily="34" charset="0"/>
                <a:ea typeface="Verdana" panose="020B0604030504040204" pitchFamily="34" charset="0"/>
                <a:cs typeface="Verdana" panose="020B0604030504040204" pitchFamily="34" charset="0"/>
              </a:rPr>
              <a:t>alle dingen zijn mogelijk bij God.</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Jezus</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Petrus​ begon tot Hem te zeggen: Zie, wij hebben alles prijsgegeven en zijn U gevolgd.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zullen Hem bespotten en Hem bespuwen en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volken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heten, heerschappij over hen voeren, en hun rijksgroten oefenen macht over hen.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wie groot wil worden onder u, zal uw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dienaar</a:t>
            </a:r>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21772905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182077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leonard cohen c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 y="-14064"/>
            <a:ext cx="9152715" cy="430716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18356" y="4293096"/>
            <a:ext cx="9144000" cy="1384995"/>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Heilige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zei: open voor mij een deur zo groot als het oog van een naald, en ik zal voor u een deur openen waardoor tenten en kamelen kunnen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komen. </a:t>
            </a:r>
          </a:p>
          <a:p>
            <a:r>
              <a:rPr lang="nl-NL" sz="1200" i="1" dirty="0" err="1">
                <a:latin typeface="Verdana" panose="020B0604030504040204" pitchFamily="34" charset="0"/>
                <a:ea typeface="Verdana" panose="020B0604030504040204" pitchFamily="34" charset="0"/>
                <a:cs typeface="Verdana" panose="020B0604030504040204" pitchFamily="34" charset="0"/>
              </a:rPr>
              <a:t>Midrash</a:t>
            </a:r>
            <a:r>
              <a:rPr lang="nl-NL" sz="1200" i="1" dirty="0">
                <a:latin typeface="Verdana" panose="020B0604030504040204" pitchFamily="34" charset="0"/>
                <a:ea typeface="Verdana" panose="020B0604030504040204" pitchFamily="34" charset="0"/>
                <a:cs typeface="Verdana" panose="020B0604030504040204" pitchFamily="34" charset="0"/>
              </a:rPr>
              <a:t> </a:t>
            </a:r>
            <a:r>
              <a:rPr lang="nl-NL" sz="1200" i="1" dirty="0" err="1">
                <a:latin typeface="Verdana" panose="020B0604030504040204" pitchFamily="34" charset="0"/>
                <a:ea typeface="Verdana" panose="020B0604030504040204" pitchFamily="34" charset="0"/>
                <a:cs typeface="Verdana" panose="020B0604030504040204" pitchFamily="34" charset="0"/>
              </a:rPr>
              <a:t>Rabbah</a:t>
            </a:r>
            <a:r>
              <a:rPr lang="nl-NL" sz="1200" dirty="0">
                <a:latin typeface="Verdana" panose="020B0604030504040204" pitchFamily="34" charset="0"/>
                <a:ea typeface="Verdana" panose="020B0604030504040204" pitchFamily="34" charset="0"/>
                <a:cs typeface="Verdana" panose="020B0604030504040204" pitchFamily="34" charset="0"/>
              </a:rPr>
              <a:t>, The Song of Songs, 5.3; cf. </a:t>
            </a:r>
            <a:r>
              <a:rPr lang="nl-NL" sz="1200" i="1" dirty="0" err="1">
                <a:latin typeface="Verdana" panose="020B0604030504040204" pitchFamily="34" charset="0"/>
                <a:ea typeface="Verdana" panose="020B0604030504040204" pitchFamily="34" charset="0"/>
                <a:cs typeface="Verdana" panose="020B0604030504040204" pitchFamily="34" charset="0"/>
              </a:rPr>
              <a:t>Pesiqta</a:t>
            </a:r>
            <a:r>
              <a:rPr lang="nl-NL" sz="1200" i="1" dirty="0">
                <a:latin typeface="Verdana" panose="020B0604030504040204" pitchFamily="34" charset="0"/>
                <a:ea typeface="Verdana" panose="020B0604030504040204" pitchFamily="34" charset="0"/>
                <a:cs typeface="Verdana" panose="020B0604030504040204" pitchFamily="34" charset="0"/>
              </a:rPr>
              <a:t> R</a:t>
            </a:r>
            <a:r>
              <a:rPr lang="nl-NL" sz="1200" dirty="0">
                <a:latin typeface="Verdana" panose="020B0604030504040204" pitchFamily="34" charset="0"/>
                <a:ea typeface="Verdana" panose="020B0604030504040204" pitchFamily="34" charset="0"/>
                <a:cs typeface="Verdana" panose="020B0604030504040204" pitchFamily="34" charset="0"/>
              </a:rPr>
              <a:t>., 15, ed. </a:t>
            </a:r>
            <a:r>
              <a:rPr lang="nl-NL" sz="1200" dirty="0" err="1">
                <a:latin typeface="Verdana" panose="020B0604030504040204" pitchFamily="34" charset="0"/>
                <a:ea typeface="Verdana" panose="020B0604030504040204" pitchFamily="34" charset="0"/>
                <a:cs typeface="Verdana" panose="020B0604030504040204" pitchFamily="34" charset="0"/>
              </a:rPr>
              <a:t>Friedmann</a:t>
            </a:r>
            <a:r>
              <a:rPr lang="nl-NL" sz="1200" dirty="0">
                <a:latin typeface="Verdana" panose="020B0604030504040204" pitchFamily="34" charset="0"/>
                <a:ea typeface="Verdana" panose="020B0604030504040204" pitchFamily="34" charset="0"/>
                <a:cs typeface="Verdana" panose="020B0604030504040204" pitchFamily="34" charset="0"/>
              </a:rPr>
              <a:t>, p.70a; </a:t>
            </a:r>
            <a:r>
              <a:rPr lang="nl-NL" sz="1200" dirty="0" err="1">
                <a:latin typeface="Verdana" panose="020B0604030504040204" pitchFamily="34" charset="0"/>
                <a:ea typeface="Verdana" panose="020B0604030504040204" pitchFamily="34" charset="0"/>
                <a:cs typeface="Verdana" panose="020B0604030504040204" pitchFamily="34" charset="0"/>
              </a:rPr>
              <a:t>Soncino</a:t>
            </a:r>
            <a:r>
              <a:rPr lang="nl-NL" sz="1200" dirty="0">
                <a:latin typeface="Verdana" panose="020B0604030504040204" pitchFamily="34" charset="0"/>
                <a:ea typeface="Verdana" panose="020B0604030504040204" pitchFamily="34" charset="0"/>
                <a:cs typeface="Verdana" panose="020B0604030504040204" pitchFamily="34" charset="0"/>
              </a:rPr>
              <a:t> </a:t>
            </a:r>
            <a:r>
              <a:rPr lang="nl-NL" sz="1200" dirty="0" err="1">
                <a:latin typeface="Verdana" panose="020B0604030504040204" pitchFamily="34" charset="0"/>
                <a:ea typeface="Verdana" panose="020B0604030504040204" pitchFamily="34" charset="0"/>
                <a:cs typeface="Verdana" panose="020B0604030504040204" pitchFamily="34" charset="0"/>
              </a:rPr>
              <a:t>Zohar</a:t>
            </a:r>
            <a:r>
              <a:rPr lang="nl-NL" sz="1200" dirty="0">
                <a:latin typeface="Verdana" panose="020B0604030504040204" pitchFamily="34" charset="0"/>
                <a:ea typeface="Verdana" panose="020B0604030504040204" pitchFamily="34" charset="0"/>
                <a:cs typeface="Verdana" panose="020B0604030504040204" pitchFamily="34" charset="0"/>
              </a:rPr>
              <a:t>, </a:t>
            </a:r>
            <a:r>
              <a:rPr lang="nl-NL" sz="1200" i="1" dirty="0" err="1">
                <a:latin typeface="Verdana" panose="020B0604030504040204" pitchFamily="34" charset="0"/>
                <a:ea typeface="Verdana" panose="020B0604030504040204" pitchFamily="34" charset="0"/>
                <a:cs typeface="Verdana" panose="020B0604030504040204" pitchFamily="34" charset="0"/>
              </a:rPr>
              <a:t>Vayikra</a:t>
            </a:r>
            <a:r>
              <a:rPr lang="nl-NL" sz="1200" dirty="0">
                <a:latin typeface="Verdana" panose="020B0604030504040204" pitchFamily="34" charset="0"/>
                <a:ea typeface="Verdana" panose="020B0604030504040204" pitchFamily="34" charset="0"/>
                <a:cs typeface="Verdana" panose="020B0604030504040204" pitchFamily="34" charset="0"/>
              </a:rPr>
              <a:t> 3, </a:t>
            </a:r>
            <a:r>
              <a:rPr lang="nl-NL" sz="1200" dirty="0" smtClean="0">
                <a:latin typeface="Verdana" panose="020B0604030504040204" pitchFamily="34" charset="0"/>
                <a:ea typeface="Verdana" panose="020B0604030504040204" pitchFamily="34" charset="0"/>
                <a:cs typeface="Verdana" panose="020B0604030504040204" pitchFamily="34" charset="0"/>
              </a:rPr>
              <a:t>p95a</a:t>
            </a:r>
          </a:p>
          <a:p>
            <a:endParaRPr lang="nl-NL"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35230074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97449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onard Cohen - Anthem (wlyrics) London 2008.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52" y="0"/>
            <a:ext cx="9167536" cy="5157192"/>
          </a:xfrm>
        </p:spPr>
      </p:pic>
      <p:sp>
        <p:nvSpPr>
          <p:cNvPr id="6" name="Rechthoek 5"/>
          <p:cNvSpPr/>
          <p:nvPr/>
        </p:nvSpPr>
        <p:spPr>
          <a:xfrm>
            <a:off x="0" y="5157192"/>
            <a:ext cx="9144000" cy="504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latin typeface="Times New Roman" panose="02020603050405020304" pitchFamily="18" charset="0"/>
                <a:cs typeface="Times New Roman" panose="02020603050405020304" pitchFamily="18" charset="0"/>
              </a:rPr>
              <a:t>Leonard Cohen: 21 </a:t>
            </a:r>
            <a:r>
              <a:rPr lang="nl-NL" sz="2400" dirty="0">
                <a:latin typeface="Times New Roman" panose="02020603050405020304" pitchFamily="18" charset="0"/>
                <a:cs typeface="Times New Roman" panose="02020603050405020304" pitchFamily="18" charset="0"/>
              </a:rPr>
              <a:t>september 1934 </a:t>
            </a:r>
            <a:r>
              <a:rPr lang="nl-NL" sz="2400" dirty="0" smtClean="0">
                <a:latin typeface="Times New Roman" panose="02020603050405020304" pitchFamily="18" charset="0"/>
                <a:cs typeface="Times New Roman" panose="02020603050405020304" pitchFamily="18" charset="0"/>
              </a:rPr>
              <a:t>–7 </a:t>
            </a:r>
            <a:r>
              <a:rPr lang="nl-NL" sz="2400" dirty="0">
                <a:latin typeface="Times New Roman" panose="02020603050405020304" pitchFamily="18" charset="0"/>
                <a:cs typeface="Times New Roman" panose="02020603050405020304" pitchFamily="18" charset="0"/>
              </a:rPr>
              <a:t>november 2016</a:t>
            </a:r>
          </a:p>
        </p:txBody>
      </p:sp>
      <p:graphicFrame>
        <p:nvGraphicFramePr>
          <p:cNvPr id="8" name="Tabel 7"/>
          <p:cNvGraphicFramePr>
            <a:graphicFrameLocks noGrp="1"/>
          </p:cNvGraphicFramePr>
          <p:nvPr>
            <p:extLst>
              <p:ext uri="{D42A27DB-BD31-4B8C-83A1-F6EECF244321}">
                <p14:modId xmlns:p14="http://schemas.microsoft.com/office/powerpoint/2010/main" val="213767270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71692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8156079"/>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10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stond op en vertrok vandaar naar het gebied van Judea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 kwamen de scharen bij Hem samen en weder leerde Hij hen, zoals Hij gewoon was.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er kwamen Farizeeën tot Hem en vroegen Hem, om Hem te verzoeken: </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Is het een man geoorloofd zijn vrouw weg te zenden?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heeft ​Mozes​ u geboden?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​Mozes​ heeft toegestaan een scheidbrief te schrijven en haar (daarmede) weg te zenden.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Met het oog op de hardheid uwer ​harten​ heeft hij u dat gebod geschreven.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van het begin der schepping heeft Hij hen als man en vrouw gemaakt;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zal een man zijn vader en moeder verlaten, en die twee zullen tot één vlees zijn.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Zo zijn zij niet meer twee, maar één vlees.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Hetgeen dan God samengevoegd heeft,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mens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thuis vroegen de discipelen Hem weder naar die zaak.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vrouw wegzendt en een andere trouwt, pleegt echtbreuk ten opzichte van haar;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zij haar man verlaat en een ander trouwt, pleegt zij echtbreuk.</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brachten de ​kinderen​ tot Hem, opdat Hij ze zou aanraken; doch de discipelen bestraften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​Jezus​ dat zag, nam Hij het zeer kwalijk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Laat de ​kinderen​ tot Mij komen, verhindert ze niet; want voor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zodanigen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is het Koninkrijk Gods.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het Koninkrijk Gods niet ontvangt als een ​kind, zal het voorzeker niet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omarmde ze en hun de handen opleggende, zegende Hij ze.</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Hij op weg ging, liep iemand op Hem toe, viel op de knieën en vroeg Hem: Goede Meester, wat moet ik doen om het eeuwige leven te beërven?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Waarom noemt gij Mij goed? Niemand is goed dan God alleen.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kent de geboden: Gij zult niet doodslaan, gij zult niet echtbreken, gij zult niet stelen, gij zult geen vals getuigenis geven, gij zult niet ontvreemden, eer uw vader en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Meester, dat alles heb ik in acht genomen van mijn jeugd af.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hem aanziende, kreeg hem lief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Eén ding ontbreekt u, ga heen, verkoop al wat gij hebt en geef het aan de armen, en gij zult een schat in de hemel hebben, en kom hier, volg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zijn gelaat betrok bij dat woord en hij ging bedroefd heen, want hij bezat vele goederen.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rondziende,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Hoe moeilijk zullen zij, die geld hebben, het Koninkrijk Gods binnengaan.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zijn discipelen waren zeer verbaasd over zijn woorden,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Hem te zeggen: Zie, wij hebben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alles prijsgegeven en zijn U gevolgd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nu, in deze tijd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​huizen​ en broeders en zusters en moeders en ​kinderen​ en akkers, met vervolgingen, en in 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toekomende eeuw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 eeuwige leven.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eersten.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derde aankondiging van het lijden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waren onderweg, opgaande ​naar Jeruzalem, en ​Jezus​ ging vóór hen uit, en zij waren verbaasd en zij, die volgden, waren bevreesd.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Niet heersen, maar dienen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​Jericho. En toen Hij met zijn discipelen en een talrijke schare uit ​Jericho​ vertrok, zat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heen, uw geloof heeft u behouden. En terstond werd hij ziende en volgde Hem op de weg.</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92342806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0" y="1826821"/>
            <a:ext cx="9144000" cy="95410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l-GR" sz="32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Χρήματα</a:t>
            </a:r>
            <a:endParaRPr lang="nl-NL" sz="32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a:p>
            <a:pPr algn="ct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Chremata</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(bezittingen) uit de verzen 23,24</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092709" y="4797152"/>
            <a:ext cx="1970411" cy="132343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he-IL" sz="3200" b="1" dirty="0" smtClean="0">
                <a:solidFill>
                  <a:schemeClr val="bg1"/>
                </a:solidFill>
                <a:latin typeface="Verdana" panose="020B0604030504040204" pitchFamily="34" charset="0"/>
                <a:ea typeface="Verdana" panose="020B0604030504040204" pitchFamily="34" charset="0"/>
                <a:cs typeface="+mj-cs"/>
              </a:rPr>
              <a:t>עוֹלָם הַזֶּ֗ה</a:t>
            </a:r>
            <a:endParaRPr lang="nl-NL" sz="3200" b="1" dirty="0" smtClean="0">
              <a:solidFill>
                <a:schemeClr val="bg1"/>
              </a:solidFill>
              <a:latin typeface="Verdana" panose="020B0604030504040204" pitchFamily="34" charset="0"/>
              <a:ea typeface="Verdana" panose="020B0604030504040204" pitchFamily="34" charset="0"/>
              <a:cs typeface="+mj-cs"/>
            </a:endParaRPr>
          </a:p>
          <a:p>
            <a:r>
              <a:rPr lang="nl-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lam</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hazèh</a:t>
            </a:r>
            <a:endPar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6516216" y="4797152"/>
            <a:ext cx="2392001" cy="169277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he-IL" sz="3200" b="1" dirty="0">
                <a:cs typeface="+mj-cs"/>
              </a:rPr>
              <a:t>עוֹלָם הַבָּא</a:t>
            </a:r>
            <a:endParaRPr lang="nl-NL" sz="3200" b="1" dirty="0" smtClean="0">
              <a:solidFill>
                <a:schemeClr val="bg1"/>
              </a:solidFill>
              <a:latin typeface="Verdana" panose="020B0604030504040204" pitchFamily="34" charset="0"/>
              <a:ea typeface="Verdana" panose="020B0604030504040204" pitchFamily="34" charset="0"/>
              <a:cs typeface="+mj-cs"/>
            </a:endParaRPr>
          </a:p>
          <a:p>
            <a:r>
              <a:rPr lang="nl-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lam</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haba</a:t>
            </a:r>
            <a:endPar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LcPeriod"/>
            </a:pPr>
            <a:r>
              <a:rPr lang="nl-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m</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illenium</a:t>
            </a:r>
            <a:endPar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LcPeriod"/>
            </a:pP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eeuwigheid</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6003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fbeeldingsresultaat voor eastern gate jerusalem"/>
          <p:cNvPicPr>
            <a:picLocks noChangeAspect="1" noChangeArrowheads="1"/>
          </p:cNvPicPr>
          <p:nvPr/>
        </p:nvPicPr>
        <p:blipFill rotWithShape="1">
          <a:blip r:embed="rId3">
            <a:extLst>
              <a:ext uri="{28A0092B-C50C-407E-A947-70E740481C1C}">
                <a14:useLocalDpi xmlns:a14="http://schemas.microsoft.com/office/drawing/2010/main" val="0"/>
              </a:ext>
            </a:extLst>
          </a:blip>
          <a:srcRect l="12288" r="11242"/>
          <a:stretch/>
        </p:blipFill>
        <p:spPr bwMode="auto">
          <a:xfrm>
            <a:off x="-37471" y="-27385"/>
            <a:ext cx="9181471" cy="6514187"/>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56836" y="-61789"/>
            <a:ext cx="9216000" cy="2431435"/>
          </a:xfrm>
          <a:prstGeom prst="rect">
            <a:avLst/>
          </a:prstGeom>
          <a:noFill/>
        </p:spPr>
        <p:txBody>
          <a:bodyPr wrap="square">
            <a:spAutoFit/>
          </a:bodyPr>
          <a:lstStyle/>
          <a:p>
            <a:r>
              <a:rPr lang="nl-NL" baseline="30000" dirty="0" smtClean="0">
                <a:latin typeface="Verdana" panose="020B0604030504040204" pitchFamily="34" charset="0"/>
                <a:ea typeface="Verdana" panose="020B0604030504040204" pitchFamily="34" charset="0"/>
                <a:cs typeface="Verdana" panose="020B0604030504040204" pitchFamily="34" charset="0"/>
              </a:rPr>
              <a:t>32</a:t>
            </a:r>
            <a:r>
              <a:rPr lang="nl-NL" dirty="0" smtClean="0">
                <a:latin typeface="Verdana" panose="020B0604030504040204" pitchFamily="34" charset="0"/>
                <a:ea typeface="Verdana" panose="020B0604030504040204" pitchFamily="34" charset="0"/>
                <a:cs typeface="Verdana" panose="020B0604030504040204" pitchFamily="34" charset="0"/>
              </a:rPr>
              <a:t>Zij </a:t>
            </a:r>
            <a:r>
              <a:rPr lang="nl-NL" dirty="0">
                <a:latin typeface="Verdana" panose="020B0604030504040204" pitchFamily="34" charset="0"/>
                <a:ea typeface="Verdana" panose="020B0604030504040204" pitchFamily="34" charset="0"/>
                <a:cs typeface="Verdana" panose="020B0604030504040204" pitchFamily="34" charset="0"/>
              </a:rPr>
              <a:t>waren onderweg, </a:t>
            </a:r>
            <a:r>
              <a:rPr lang="nl-NL" b="1" dirty="0">
                <a:latin typeface="Verdana" panose="020B0604030504040204" pitchFamily="34" charset="0"/>
                <a:ea typeface="Verdana" panose="020B0604030504040204" pitchFamily="34" charset="0"/>
                <a:cs typeface="Verdana" panose="020B0604030504040204" pitchFamily="34" charset="0"/>
              </a:rPr>
              <a:t>opgaande ​naar Jeruzalem</a:t>
            </a:r>
            <a:r>
              <a:rPr lang="nl-NL" dirty="0">
                <a:latin typeface="Verdana" panose="020B0604030504040204" pitchFamily="34" charset="0"/>
                <a:ea typeface="Verdana" panose="020B0604030504040204" pitchFamily="34" charset="0"/>
                <a:cs typeface="Verdana" panose="020B0604030504040204" pitchFamily="34" charset="0"/>
              </a:rPr>
              <a:t>, en ​Jezus​ ging vóór hen uit, en zij waren verbaasd en zij, die volgden, waren bevreesd. En wederom nam Hij de twaalven terzijde en begon tot hen te spreken over hetgeen over Hem zou komen:</a:t>
            </a:r>
            <a:r>
              <a:rPr lang="nl-NL" baseline="30000" dirty="0">
                <a:latin typeface="Verdana" panose="020B0604030504040204" pitchFamily="34" charset="0"/>
                <a:ea typeface="Verdana" panose="020B0604030504040204" pitchFamily="34" charset="0"/>
                <a:cs typeface="Verdana" panose="020B0604030504040204" pitchFamily="34" charset="0"/>
              </a:rPr>
              <a:t>33</a:t>
            </a:r>
            <a:r>
              <a:rPr lang="nl-NL" dirty="0">
                <a:latin typeface="Verdana" panose="020B0604030504040204" pitchFamily="34" charset="0"/>
                <a:ea typeface="Verdana" panose="020B0604030504040204" pitchFamily="34" charset="0"/>
                <a:cs typeface="Verdana" panose="020B0604030504040204" pitchFamily="34" charset="0"/>
              </a:rPr>
              <a:t>Zie, </a:t>
            </a:r>
            <a:r>
              <a:rPr lang="nl-NL" b="1" dirty="0">
                <a:latin typeface="Verdana" panose="020B0604030504040204" pitchFamily="34" charset="0"/>
                <a:ea typeface="Verdana" panose="020B0604030504040204" pitchFamily="34" charset="0"/>
                <a:cs typeface="Verdana" panose="020B0604030504040204" pitchFamily="34" charset="0"/>
              </a:rPr>
              <a:t>wij gaan op ​naar Jeruzalem</a:t>
            </a:r>
            <a:r>
              <a:rPr lang="nl-NL" dirty="0">
                <a:latin typeface="Verdana" panose="020B0604030504040204" pitchFamily="34" charset="0"/>
                <a:ea typeface="Verdana" panose="020B0604030504040204" pitchFamily="34" charset="0"/>
                <a:cs typeface="Verdana" panose="020B0604030504040204" pitchFamily="34" charset="0"/>
              </a:rPr>
              <a:t>​ en de Zoon des mensen zal overgeleverd worden aan de </a:t>
            </a:r>
            <a:r>
              <a:rPr lang="nl-NL" dirty="0" err="1">
                <a:latin typeface="Verdana" panose="020B0604030504040204" pitchFamily="34" charset="0"/>
                <a:ea typeface="Verdana" panose="020B0604030504040204" pitchFamily="34" charset="0"/>
                <a:cs typeface="Verdana" panose="020B0604030504040204" pitchFamily="34" charset="0"/>
              </a:rPr>
              <a:t>overpriesters</a:t>
            </a:r>
            <a:r>
              <a:rPr lang="nl-NL" dirty="0">
                <a:latin typeface="Verdana" panose="020B0604030504040204" pitchFamily="34" charset="0"/>
                <a:ea typeface="Verdana" panose="020B0604030504040204" pitchFamily="34" charset="0"/>
                <a:cs typeface="Verdana" panose="020B0604030504040204" pitchFamily="34" charset="0"/>
              </a:rPr>
              <a:t> en de ​</a:t>
            </a:r>
            <a:r>
              <a:rPr lang="nl-NL" dirty="0" err="1">
                <a:latin typeface="Verdana" panose="020B0604030504040204" pitchFamily="34" charset="0"/>
                <a:ea typeface="Verdana" panose="020B0604030504040204" pitchFamily="34" charset="0"/>
                <a:cs typeface="Verdana" panose="020B0604030504040204" pitchFamily="34" charset="0"/>
              </a:rPr>
              <a:t>schriftgeleerden</a:t>
            </a:r>
            <a:r>
              <a:rPr lang="nl-NL" dirty="0">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baseline="30000" dirty="0">
                <a:latin typeface="Verdana" panose="020B0604030504040204" pitchFamily="34" charset="0"/>
                <a:ea typeface="Verdana" panose="020B0604030504040204" pitchFamily="34" charset="0"/>
                <a:cs typeface="Verdana" panose="020B0604030504040204" pitchFamily="34" charset="0"/>
              </a:rPr>
              <a:t>34</a:t>
            </a:r>
            <a:r>
              <a:rPr lang="nl-NL" dirty="0">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r>
              <a:rPr lang="nl-NL" dirty="0" smtClean="0">
                <a:latin typeface="Verdana" panose="020B0604030504040204" pitchFamily="34" charset="0"/>
                <a:ea typeface="Verdana" panose="020B0604030504040204" pitchFamily="34" charset="0"/>
                <a:cs typeface="Verdana" panose="020B0604030504040204" pitchFamily="34" charset="0"/>
              </a:rPr>
              <a:t>.</a:t>
            </a:r>
          </a:p>
          <a:p>
            <a:endParaRPr lang="nl-NL" sz="800" b="1" dirty="0" smtClean="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281382678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4250631319"/>
              </p:ext>
            </p:extLst>
          </p:nvPr>
        </p:nvGraphicFramePr>
        <p:xfrm>
          <a:off x="-28004" y="4898856"/>
          <a:ext cx="9144000" cy="1554480"/>
        </p:xfrm>
        <a:graphic>
          <a:graphicData uri="http://schemas.openxmlformats.org/drawingml/2006/table">
            <a:tbl>
              <a:tblPr firstRow="1" bandRow="1">
                <a:tableStyleId>{5C22544A-7EE6-4342-B048-85BDC9FD1C3A}</a:tableStyleId>
              </a:tblPr>
              <a:tblGrid>
                <a:gridCol w="1106252"/>
                <a:gridCol w="8037748"/>
              </a:tblGrid>
              <a:tr h="370840">
                <a:tc>
                  <a:txBody>
                    <a:bodyPr/>
                    <a:lstStyle/>
                    <a:p>
                      <a:pPr algn="ctr"/>
                      <a:r>
                        <a:rPr lang="nl-NL" sz="4000" dirty="0" smtClean="0">
                          <a:latin typeface="Verdana" panose="020B0604030504040204" pitchFamily="34" charset="0"/>
                          <a:ea typeface="Verdana" panose="020B0604030504040204" pitchFamily="34" charset="0"/>
                          <a:cs typeface="Verdana" panose="020B0604030504040204" pitchFamily="34" charset="0"/>
                        </a:rPr>
                        <a:t>3</a:t>
                      </a:r>
                      <a:endParaRPr lang="nl-NL" sz="40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Marc.10:33,34 “Zie, </a:t>
                      </a: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wij gaan op ​naar Jeruzalem</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Zoon des mensen zal overgeleverd worden aan de </a:t>
                      </a:r>
                      <a:r>
                        <a:rPr lang="nl-NL"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aan de heidenen, </a:t>
                      </a:r>
                      <a:r>
                        <a:rPr lang="nl-NL" sz="16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txBody>
                  <a:tcPr/>
                </a:tc>
              </a:tr>
            </a:tbl>
          </a:graphicData>
        </a:graphic>
      </p:graphicFrame>
      <p:graphicFrame>
        <p:nvGraphicFramePr>
          <p:cNvPr id="8" name="Tabel 7"/>
          <p:cNvGraphicFramePr>
            <a:graphicFrameLocks noGrp="1"/>
          </p:cNvGraphicFramePr>
          <p:nvPr>
            <p:extLst>
              <p:ext uri="{D42A27DB-BD31-4B8C-83A1-F6EECF244321}">
                <p14:modId xmlns:p14="http://schemas.microsoft.com/office/powerpoint/2010/main" val="1088960274"/>
              </p:ext>
            </p:extLst>
          </p:nvPr>
        </p:nvGraphicFramePr>
        <p:xfrm>
          <a:off x="-36512" y="3038088"/>
          <a:ext cx="9144000" cy="1066800"/>
        </p:xfrm>
        <a:graphic>
          <a:graphicData uri="http://schemas.openxmlformats.org/drawingml/2006/table">
            <a:tbl>
              <a:tblPr firstRow="1" bandRow="1">
                <a:tableStyleId>{5C22544A-7EE6-4342-B048-85BDC9FD1C3A}</a:tableStyleId>
              </a:tblPr>
              <a:tblGrid>
                <a:gridCol w="1165898"/>
                <a:gridCol w="7978102"/>
              </a:tblGrid>
              <a:tr h="370840">
                <a:tc>
                  <a:txBody>
                    <a:bodyPr/>
                    <a:lstStyle/>
                    <a:p>
                      <a:pPr algn="ctr"/>
                      <a:r>
                        <a:rPr lang="nl-NL" sz="4000" dirty="0" smtClean="0">
                          <a:latin typeface="Verdana" panose="020B0604030504040204" pitchFamily="34" charset="0"/>
                          <a:ea typeface="Verdana" panose="020B0604030504040204" pitchFamily="34" charset="0"/>
                          <a:cs typeface="Verdana" panose="020B0604030504040204" pitchFamily="34" charset="0"/>
                        </a:rPr>
                        <a:t>1</a:t>
                      </a:r>
                      <a:endParaRPr lang="nl-NL" sz="40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a:t>
                      </a:r>
                      <a:r>
                        <a:rPr lang="nl-NL" sz="160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8:31 “En Hij begon hen te leren, dat de Zoon des mensen veel moest lijden en verworpen worden door de oudsten en de </a:t>
                      </a:r>
                      <a:r>
                        <a:rPr lang="nl-NL"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gedood worden en na drie dagen opstaan.”</a:t>
                      </a:r>
                      <a:endParaRPr lang="nl-NL" sz="1600" dirty="0">
                        <a:latin typeface="Verdana" panose="020B0604030504040204" pitchFamily="34" charset="0"/>
                        <a:ea typeface="Verdana" panose="020B0604030504040204" pitchFamily="34" charset="0"/>
                        <a:cs typeface="Verdana" panose="020B0604030504040204" pitchFamily="34" charset="0"/>
                      </a:endParaRPr>
                    </a:p>
                  </a:txBody>
                  <a:tcPr/>
                </a:tc>
              </a:tr>
            </a:tbl>
          </a:graphicData>
        </a:graphic>
      </p:graphicFrame>
      <p:graphicFrame>
        <p:nvGraphicFramePr>
          <p:cNvPr id="12" name="Tabel 11"/>
          <p:cNvGraphicFramePr>
            <a:graphicFrameLocks noGrp="1"/>
          </p:cNvGraphicFramePr>
          <p:nvPr>
            <p:extLst>
              <p:ext uri="{D42A27DB-BD31-4B8C-83A1-F6EECF244321}">
                <p14:modId xmlns:p14="http://schemas.microsoft.com/office/powerpoint/2010/main" val="2231337882"/>
              </p:ext>
            </p:extLst>
          </p:nvPr>
        </p:nvGraphicFramePr>
        <p:xfrm>
          <a:off x="-31328" y="4046200"/>
          <a:ext cx="9144000" cy="822960"/>
        </p:xfrm>
        <a:graphic>
          <a:graphicData uri="http://schemas.openxmlformats.org/drawingml/2006/table">
            <a:tbl>
              <a:tblPr firstRow="1" bandRow="1">
                <a:tableStyleId>{5C22544A-7EE6-4342-B048-85BDC9FD1C3A}</a:tableStyleId>
              </a:tblPr>
              <a:tblGrid>
                <a:gridCol w="1117625"/>
                <a:gridCol w="8026375"/>
              </a:tblGrid>
              <a:tr h="370840">
                <a:tc>
                  <a:txBody>
                    <a:bodyPr/>
                    <a:lstStyle/>
                    <a:p>
                      <a:pPr algn="ctr"/>
                      <a:r>
                        <a:rPr lang="nl-NL" sz="4000" dirty="0" smtClean="0">
                          <a:latin typeface="Verdana" panose="020B0604030504040204" pitchFamily="34" charset="0"/>
                          <a:ea typeface="Verdana" panose="020B0604030504040204" pitchFamily="34" charset="0"/>
                          <a:cs typeface="Verdana" panose="020B0604030504040204" pitchFamily="34" charset="0"/>
                        </a:rPr>
                        <a:t>2</a:t>
                      </a:r>
                      <a:endParaRPr lang="nl-NL" sz="40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Marc.9:31 “De Zoon des mensen wordt overgeleverd in de handen der mensen en zij zullen Hem ter dood brengen en drie dagen na zijn dood zal Hij opstaan.”</a:t>
                      </a:r>
                      <a:endParaRPr lang="nl-NL" sz="1600" dirty="0">
                        <a:latin typeface="Verdana" panose="020B0604030504040204" pitchFamily="34" charset="0"/>
                        <a:ea typeface="Verdana" panose="020B0604030504040204" pitchFamily="34" charset="0"/>
                        <a:cs typeface="Verdana" panose="020B0604030504040204" pitchFamily="34" charset="0"/>
                      </a:endParaRPr>
                    </a:p>
                  </a:txBody>
                  <a:tcPr/>
                </a:tc>
              </a:tr>
            </a:tbl>
          </a:graphicData>
        </a:graphic>
      </p:graphicFrame>
    </p:spTree>
    <p:extLst>
      <p:ext uri="{BB962C8B-B14F-4D97-AF65-F5344CB8AC3E}">
        <p14:creationId xmlns:p14="http://schemas.microsoft.com/office/powerpoint/2010/main" val="389958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27384"/>
            <a:ext cx="9180000" cy="5688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Jakobus​ en ​Johannes</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[twee] zonen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worden,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 zitten aan mijn rechterzijde of linkerzijde, staat niet aan Mij te geven, maar het is voor hen, voor wie het bereid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de tien dit hoorden, begonnen zij het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Jakobus en ​Johannes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kwalijk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 nemen.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riep hen tot Zich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kwamen te ​Jericho. En toen Hij met zijn discipelen en een talrijke schare uit ​Jericho​ vertrok, zat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heen, uw geloof heeft u behouden. En terstond werd hij ziende en volgde Hem op de weg.</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5904" y="4941168"/>
            <a:ext cx="9145016"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9:35 “Indien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iemand de eerste wil zijn, die zal de allerlaatste zijn en aller dienaar</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nl-NL" dirty="0"/>
          </a:p>
        </p:txBody>
      </p:sp>
      <p:sp>
        <p:nvSpPr>
          <p:cNvPr id="3" name="Rechthoek 2"/>
          <p:cNvSpPr/>
          <p:nvPr/>
        </p:nvSpPr>
        <p:spPr>
          <a:xfrm>
            <a:off x="0" y="5587499"/>
            <a:ext cx="9144000"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Hand.12:2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omstreeks die tijd sloeg ​koning​ ​Herodes​ de hand aan sommigen van de ​gemeente​ om hun kwaad te doen.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Jakobus, de broeder van ​Johannes, ter dood brengen met het ​zwaard;</a:t>
            </a:r>
          </a:p>
        </p:txBody>
      </p:sp>
      <p:graphicFrame>
        <p:nvGraphicFramePr>
          <p:cNvPr id="6" name="Tabel 5"/>
          <p:cNvGraphicFramePr>
            <a:graphicFrameLocks noGrp="1"/>
          </p:cNvGraphicFramePr>
          <p:nvPr>
            <p:extLst>
              <p:ext uri="{D42A27DB-BD31-4B8C-83A1-F6EECF244321}">
                <p14:modId xmlns:p14="http://schemas.microsoft.com/office/powerpoint/2010/main" val="367814509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793795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604" y="6400"/>
            <a:ext cx="9144000" cy="5688000"/>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woorden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eersevreesd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waren onderweg, opgaande ​naar Jeruzalem, en ​Jezus​ ging vóór hen uit, en zij waren verbaasd en zij, die volgden, waren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baan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kwamen te ​Jericho. En toen Hij met zijn discipelen en een talrijke schare uit ​Jericho​ vertrok, zat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​Jezus,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heb medelijden met mij</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heb medelijden met mij</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uw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geloof heeft u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behouden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terstond werd hij ziende en volgde Hem op de weg</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142989438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p>
                    <a:p>
                      <a:pPr algn="ctr"/>
                      <a:r>
                        <a:rPr lang="nl-NL" sz="1000" dirty="0" smtClean="0">
                          <a:solidFill>
                            <a:schemeClr val="bg1"/>
                          </a:solidFill>
                        </a:rPr>
                        <a:t>zien</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0096" y="-977"/>
            <a:ext cx="9154468" cy="240065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l-GR" sz="2800" b="1" dirty="0" smtClean="0">
                <a:latin typeface="Times New Roman" panose="02020603050405020304" pitchFamily="18" charset="0"/>
                <a:cs typeface="Times New Roman" panose="02020603050405020304" pitchFamily="18" charset="0"/>
              </a:rPr>
              <a:t>Βαρτιμαῖος</a:t>
            </a:r>
            <a:endParaRPr lang="nl-NL" sz="2800" b="1" dirty="0" smtClean="0">
              <a:latin typeface="Times New Roman" panose="02020603050405020304" pitchFamily="18" charset="0"/>
              <a:cs typeface="Times New Roman" panose="02020603050405020304" pitchFamily="18" charset="0"/>
            </a:endParaRPr>
          </a:p>
          <a:p>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Bartimeüs</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Times New Roman"/>
              </a:rPr>
              <a:t> </a:t>
            </a:r>
            <a:r>
              <a:rPr lang="he-IL" sz="3200" b="1" dirty="0" smtClean="0">
                <a:cs typeface="+mj-cs"/>
              </a:rPr>
              <a:t>בר</a:t>
            </a:r>
            <a:r>
              <a:rPr lang="he-IL" sz="3200" b="1" dirty="0" smtClean="0">
                <a:solidFill>
                  <a:schemeClr val="bg1"/>
                </a:solidFill>
                <a:latin typeface="Times New Roman"/>
                <a:cs typeface="+mj-cs"/>
              </a:rPr>
              <a:t>תלם</a:t>
            </a:r>
            <a:endParaRPr lang="nl-NL" sz="3200" b="1" dirty="0" smtClean="0">
              <a:solidFill>
                <a:schemeClr val="bg1"/>
              </a:solidFill>
              <a:latin typeface="Times New Roman"/>
              <a:cs typeface="+mj-cs"/>
            </a:endParaRPr>
          </a:p>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bar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talmai</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Bar: zoon</a:t>
            </a:r>
          </a:p>
          <a:p>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Talmai</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van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telem</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voor (ploegsnede) </a:t>
            </a:r>
          </a:p>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(m.v. tel: heuvel)</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www.templeinstitute.org/day_in_life/day_images/jer-jer.jpg"/>
          <p:cNvPicPr>
            <a:picLocks noChangeAspect="1" noChangeArrowheads="1"/>
          </p:cNvPicPr>
          <p:nvPr/>
        </p:nvPicPr>
        <p:blipFill rotWithShape="1">
          <a:blip r:embed="rId3">
            <a:extLst>
              <a:ext uri="{28A0092B-C50C-407E-A947-70E740481C1C}">
                <a14:useLocalDpi xmlns:a14="http://schemas.microsoft.com/office/drawing/2010/main" val="0"/>
              </a:ext>
            </a:extLst>
          </a:blip>
          <a:srcRect t="43561" b="28116"/>
          <a:stretch/>
        </p:blipFill>
        <p:spPr bwMode="auto">
          <a:xfrm>
            <a:off x="5148064" y="116632"/>
            <a:ext cx="3857625" cy="211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001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321091927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p>
                    <a:p>
                      <a:pPr algn="ctr"/>
                      <a:r>
                        <a:rPr lang="nl-NL" sz="1000" dirty="0" smtClean="0">
                          <a:solidFill>
                            <a:schemeClr val="bg1"/>
                          </a:solidFill>
                        </a:rPr>
                        <a:t>zien</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2604" y="-27384"/>
            <a:ext cx="9154468" cy="243143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Verdana" panose="020B0604030504040204" pitchFamily="34" charset="0"/>
                <a:ea typeface="Verdana" panose="020B0604030504040204" pitchFamily="34" charset="0"/>
                <a:cs typeface="Verdana" panose="020B0604030504040204" pitchFamily="34" charset="0"/>
              </a:rPr>
              <a:t>uw geloof heeft u </a:t>
            </a:r>
            <a:r>
              <a:rPr lang="nl-NL"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behouden</a:t>
            </a:r>
          </a:p>
          <a:p>
            <a:pPr algn="ctr"/>
            <a:r>
              <a:rPr lang="el-GR" sz="3200" b="1" dirty="0">
                <a:latin typeface="Times New Roman" panose="02020603050405020304" pitchFamily="18" charset="0"/>
                <a:cs typeface="Times New Roman" panose="02020603050405020304" pitchFamily="18" charset="0"/>
              </a:rPr>
              <a:t>ἡ </a:t>
            </a:r>
            <a:r>
              <a:rPr lang="nl-NL" sz="3200" b="1" dirty="0" smtClean="0">
                <a:latin typeface="Times New Roman" panose="02020603050405020304" pitchFamily="18" charset="0"/>
                <a:cs typeface="Times New Roman" panose="02020603050405020304" pitchFamily="18" charset="0"/>
              </a:rPr>
              <a:t> </a:t>
            </a:r>
            <a:r>
              <a:rPr lang="el-GR" sz="3200" b="1" dirty="0" smtClean="0">
                <a:latin typeface="Times New Roman" panose="02020603050405020304" pitchFamily="18" charset="0"/>
                <a:cs typeface="Times New Roman" panose="02020603050405020304" pitchFamily="18" charset="0"/>
              </a:rPr>
              <a:t>πίστις</a:t>
            </a:r>
            <a:r>
              <a:rPr lang="el-GR" sz="3200" b="1" dirty="0">
                <a:latin typeface="Times New Roman" panose="02020603050405020304" pitchFamily="18" charset="0"/>
                <a:cs typeface="Times New Roman" panose="02020603050405020304" pitchFamily="18" charset="0"/>
              </a:rPr>
              <a:t> σου σέσωκέν </a:t>
            </a:r>
            <a:r>
              <a:rPr lang="el-GR" sz="3200" b="1" dirty="0" smtClean="0">
                <a:latin typeface="Times New Roman" panose="02020603050405020304" pitchFamily="18" charset="0"/>
                <a:cs typeface="Times New Roman" panose="02020603050405020304" pitchFamily="18" charset="0"/>
              </a:rPr>
              <a:t>σε</a:t>
            </a:r>
            <a:endParaRPr lang="nl-NL" sz="3200" b="1" dirty="0" smtClean="0">
              <a:latin typeface="Times New Roman" panose="02020603050405020304" pitchFamily="18" charset="0"/>
              <a:cs typeface="Times New Roman" panose="02020603050405020304" pitchFamily="18" charset="0"/>
            </a:endParaRPr>
          </a:p>
          <a:p>
            <a:pPr algn="ct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h</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pistis</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sou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sesoken</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se</a:t>
            </a: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h</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et geloof van u heeft gered u</a:t>
            </a:r>
          </a:p>
          <a:p>
            <a:pPr algn="ct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Pistis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trouw, betrouwbaarheid, vertrouwen, geloof</a:t>
            </a:r>
          </a:p>
          <a:p>
            <a:pPr algn="ct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Soizo</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redden, behouden, verlossen</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0468" y="2429371"/>
            <a:ext cx="9154468" cy="46166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Waaruit bleek dit vertrouwen van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0" y="2928352"/>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heb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medelijden met mij</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t>
            </a:r>
            <a:endParaRPr lang="nl-NL" dirty="0"/>
          </a:p>
        </p:txBody>
      </p:sp>
      <p:sp>
        <p:nvSpPr>
          <p:cNvPr id="8" name="Rechthoek 7"/>
          <p:cNvSpPr/>
          <p:nvPr/>
        </p:nvSpPr>
        <p:spPr>
          <a:xfrm>
            <a:off x="-2604" y="3313792"/>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heb medelijden met mij</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t>
            </a:r>
            <a:endParaRPr lang="nl-NL" dirty="0"/>
          </a:p>
        </p:txBody>
      </p:sp>
      <p:sp>
        <p:nvSpPr>
          <p:cNvPr id="4" name="Rechthoek 3"/>
          <p:cNvSpPr/>
          <p:nvPr/>
        </p:nvSpPr>
        <p:spPr>
          <a:xfrm>
            <a:off x="-2604" y="3692416"/>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err="1">
                <a:solidFill>
                  <a:prstClr val="white"/>
                </a:solidFill>
                <a:latin typeface="Verdana" panose="020B0604030504040204" pitchFamily="34" charset="0"/>
                <a:ea typeface="Verdana" panose="020B0604030504040204" pitchFamily="34" charset="0"/>
                <a:cs typeface="Verdana" panose="020B0604030504040204" pitchFamily="34" charset="0"/>
              </a:rPr>
              <a:t>Rabboeni</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 dat ik ziende worde!</a:t>
            </a:r>
            <a:endParaRPr lang="nl-NL" b="1" dirty="0"/>
          </a:p>
        </p:txBody>
      </p:sp>
      <p:sp>
        <p:nvSpPr>
          <p:cNvPr id="10" name="Rechthoek 9"/>
          <p:cNvSpPr/>
          <p:nvPr/>
        </p:nvSpPr>
        <p:spPr>
          <a:xfrm>
            <a:off x="-5208" y="4085580"/>
            <a:ext cx="9144000" cy="1569660"/>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square">
            <a:spAutoFit/>
          </a:bodyPr>
          <a:lstStyle/>
          <a:p>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Zoon van David, </a:t>
            </a:r>
          </a:p>
          <a:p>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(JHWH is verlossing), </a:t>
            </a:r>
          </a:p>
          <a:p>
            <a:r>
              <a:rPr lang="nl-NL" sz="2400"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Rabboeni</a:t>
            </a: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(Mijn meester/mijn  grote), </a:t>
            </a:r>
          </a:p>
          <a:p>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dat </a:t>
            </a:r>
            <a:r>
              <a:rPr lang="nl-NL" sz="2400" b="1" dirty="0">
                <a:solidFill>
                  <a:prstClr val="white"/>
                </a:solidFill>
                <a:latin typeface="Verdana" panose="020B0604030504040204" pitchFamily="34" charset="0"/>
                <a:ea typeface="Verdana" panose="020B0604030504040204" pitchFamily="34" charset="0"/>
                <a:cs typeface="Verdana" panose="020B0604030504040204" pitchFamily="34" charset="0"/>
              </a:rPr>
              <a:t>ik ziende worde!</a:t>
            </a:r>
            <a:endParaRPr lang="nl-NL" sz="2400" b="1" dirty="0"/>
          </a:p>
        </p:txBody>
      </p:sp>
    </p:spTree>
    <p:extLst>
      <p:ext uri="{BB962C8B-B14F-4D97-AF65-F5344CB8AC3E}">
        <p14:creationId xmlns:p14="http://schemas.microsoft.com/office/powerpoint/2010/main" val="25617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8" grpId="0" animBg="1"/>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0" name="Tijdelijke aanduiding voor inhoud 2"/>
          <p:cNvSpPr txBox="1">
            <a:spLocks/>
          </p:cNvSpPr>
          <p:nvPr/>
        </p:nvSpPr>
        <p:spPr>
          <a:xfrm>
            <a:off x="3203848" y="1196752"/>
            <a:ext cx="5719314" cy="379313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0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8756" y="0"/>
            <a:ext cx="9144000" cy="5878532"/>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woorden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eersevreesd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waren onderweg, opgaande ​naar Jeruzalem, en ​Jezus​ ging vóór hen uit, en zij waren verbaasd en zij, die volgden, waren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baan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kwamen te ​Jericho. En toen Hij met zijn discipelen en een talrijke schare uit ​Jericho​ vertrok, zat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sprong op en ging naar ​Jezus.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dat ik ziende worde!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uw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geloof heeft u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behouden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terstond werd hij ziende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volgde Hem op de weg</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3231339086"/>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p>
                    <a:p>
                      <a:pPr algn="ctr"/>
                      <a:r>
                        <a:rPr lang="nl-NL" sz="1000" dirty="0" smtClean="0">
                          <a:solidFill>
                            <a:schemeClr val="bg1"/>
                          </a:solidFill>
                        </a:rPr>
                        <a:t>zien</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19248" y="44624"/>
            <a:ext cx="9126488" cy="224676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2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“Toen </a:t>
            </a:r>
            <a:r>
              <a:rPr lang="nl-NL"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wierp hij zijn ​mantel​ </a:t>
            </a:r>
            <a:r>
              <a:rPr lang="nl-NL" sz="32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af”</a:t>
            </a:r>
          </a:p>
          <a:p>
            <a:pPr algn="ctr"/>
            <a:r>
              <a:rPr lang="el-GR" sz="2400" b="1" dirty="0">
                <a:latin typeface="Times New Roman" panose="02020603050405020304" pitchFamily="18" charset="0"/>
                <a:cs typeface="Times New Roman" panose="02020603050405020304" pitchFamily="18" charset="0"/>
              </a:rPr>
              <a:t>ὁ </a:t>
            </a:r>
            <a:r>
              <a:rPr lang="nl-NL" sz="2400" b="1" dirty="0" smtClean="0">
                <a:latin typeface="Times New Roman" panose="02020603050405020304" pitchFamily="18" charset="0"/>
                <a:cs typeface="Times New Roman" panose="02020603050405020304" pitchFamily="18" charset="0"/>
              </a:rPr>
              <a:t>   </a:t>
            </a:r>
            <a:r>
              <a:rPr lang="el-GR" sz="2400" b="1" dirty="0" smtClean="0">
                <a:latin typeface="Times New Roman" panose="02020603050405020304" pitchFamily="18" charset="0"/>
                <a:cs typeface="Times New Roman" panose="02020603050405020304" pitchFamily="18" charset="0"/>
              </a:rPr>
              <a:t>δὲ</a:t>
            </a:r>
            <a:r>
              <a:rPr lang="el-GR" sz="2400" b="1" dirty="0">
                <a:latin typeface="Times New Roman" panose="02020603050405020304" pitchFamily="18" charset="0"/>
                <a:cs typeface="Times New Roman" panose="02020603050405020304" pitchFamily="18" charset="0"/>
              </a:rPr>
              <a:t> </a:t>
            </a:r>
            <a:r>
              <a:rPr lang="nl-NL" sz="2400" b="1" dirty="0" smtClean="0">
                <a:latin typeface="Times New Roman" panose="02020603050405020304" pitchFamily="18" charset="0"/>
                <a:cs typeface="Times New Roman" panose="02020603050405020304" pitchFamily="18" charset="0"/>
              </a:rPr>
              <a:t> </a:t>
            </a:r>
            <a:r>
              <a:rPr lang="el-GR" sz="2400" b="1" dirty="0" smtClean="0">
                <a:latin typeface="Times New Roman" panose="02020603050405020304" pitchFamily="18" charset="0"/>
                <a:cs typeface="Times New Roman" panose="02020603050405020304" pitchFamily="18" charset="0"/>
              </a:rPr>
              <a:t>ἀποβαλὼν</a:t>
            </a:r>
            <a:r>
              <a:rPr lang="el-GR" sz="2400" b="1" dirty="0">
                <a:latin typeface="Times New Roman" panose="02020603050405020304" pitchFamily="18" charset="0"/>
                <a:cs typeface="Times New Roman" panose="02020603050405020304" pitchFamily="18" charset="0"/>
              </a:rPr>
              <a:t> </a:t>
            </a:r>
            <a:r>
              <a:rPr lang="nl-NL" sz="2400" b="1" dirty="0" smtClean="0">
                <a:latin typeface="Times New Roman" panose="02020603050405020304" pitchFamily="18" charset="0"/>
                <a:cs typeface="Times New Roman" panose="02020603050405020304" pitchFamily="18" charset="0"/>
              </a:rPr>
              <a:t>  </a:t>
            </a:r>
            <a:r>
              <a:rPr lang="el-GR" sz="2400" b="1" dirty="0" smtClean="0">
                <a:latin typeface="Times New Roman" panose="02020603050405020304" pitchFamily="18" charset="0"/>
                <a:cs typeface="Times New Roman" panose="02020603050405020304" pitchFamily="18" charset="0"/>
              </a:rPr>
              <a:t>τὸ</a:t>
            </a:r>
            <a:r>
              <a:rPr lang="el-GR" sz="2400" b="1" dirty="0">
                <a:latin typeface="Times New Roman" panose="02020603050405020304" pitchFamily="18" charset="0"/>
                <a:cs typeface="Times New Roman" panose="02020603050405020304" pitchFamily="18" charset="0"/>
              </a:rPr>
              <a:t> ἱμάτιον </a:t>
            </a:r>
            <a:r>
              <a:rPr lang="nl-NL" sz="2400" b="1" dirty="0" smtClean="0">
                <a:latin typeface="Times New Roman" panose="02020603050405020304" pitchFamily="18" charset="0"/>
                <a:cs typeface="Times New Roman" panose="02020603050405020304" pitchFamily="18" charset="0"/>
              </a:rPr>
              <a:t>    </a:t>
            </a:r>
            <a:r>
              <a:rPr lang="el-GR" sz="2400" b="1" dirty="0" smtClean="0">
                <a:latin typeface="Times New Roman" panose="02020603050405020304" pitchFamily="18" charset="0"/>
                <a:cs typeface="Times New Roman" panose="02020603050405020304" pitchFamily="18" charset="0"/>
              </a:rPr>
              <a:t>αὐτοῦ</a:t>
            </a:r>
            <a:endParaRPr lang="nl-NL" sz="2400" b="1" dirty="0" smtClean="0">
              <a:latin typeface="Times New Roman" panose="02020603050405020304" pitchFamily="18" charset="0"/>
              <a:cs typeface="Times New Roman" panose="02020603050405020304" pitchFamily="18"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Ho de </a:t>
            </a:r>
            <a:r>
              <a:rPr lang="nl-NL" sz="2000" b="1" dirty="0" err="1" smtClean="0">
                <a:latin typeface="Verdana" panose="020B0604030504040204" pitchFamily="34" charset="0"/>
                <a:ea typeface="Verdana" panose="020B0604030504040204" pitchFamily="34" charset="0"/>
                <a:cs typeface="Verdana" panose="020B0604030504040204" pitchFamily="34" charset="0"/>
              </a:rPr>
              <a:t>apo-balon</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to</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himation</a:t>
            </a:r>
            <a:r>
              <a:rPr lang="nl-NL" sz="2000" b="1" dirty="0" smtClean="0">
                <a:latin typeface="Verdana" panose="020B0604030504040204" pitchFamily="34" charset="0"/>
                <a:ea typeface="Verdana" panose="020B0604030504040204" pitchFamily="34" charset="0"/>
                <a:cs typeface="Verdana" panose="020B0604030504040204" pitchFamily="34" charset="0"/>
              </a:rPr>
              <a:t>  auto</a:t>
            </a:r>
          </a:p>
          <a:p>
            <a:pPr algn="ct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err="1">
                <a:latin typeface="Verdana" panose="020B0604030504040204" pitchFamily="34" charset="0"/>
                <a:ea typeface="Verdana" panose="020B0604030504040204" pitchFamily="34" charset="0"/>
                <a:cs typeface="Verdana" panose="020B0604030504040204" pitchFamily="34" charset="0"/>
              </a:rPr>
              <a:t>h</a:t>
            </a:r>
            <a:r>
              <a:rPr lang="nl-NL" sz="2000" b="1" dirty="0" err="1" smtClean="0">
                <a:latin typeface="Verdana" panose="020B0604030504040204" pitchFamily="34" charset="0"/>
                <a:ea typeface="Verdana" panose="020B0604030504040204" pitchFamily="34" charset="0"/>
                <a:cs typeface="Verdana" panose="020B0604030504040204" pitchFamily="34" charset="0"/>
              </a:rPr>
              <a:t>imation</a:t>
            </a:r>
            <a:r>
              <a:rPr lang="nl-NL" sz="2000" b="1" dirty="0" smtClean="0">
                <a:latin typeface="Verdana" panose="020B0604030504040204" pitchFamily="34" charset="0"/>
                <a:ea typeface="Verdana" panose="020B0604030504040204" pitchFamily="34" charset="0"/>
                <a:cs typeface="Verdana" panose="020B0604030504040204" pitchFamily="34" charset="0"/>
              </a:rPr>
              <a:t> – </a:t>
            </a:r>
            <a:r>
              <a:rPr lang="nl-NL" sz="2000" b="1" dirty="0" err="1" smtClean="0">
                <a:latin typeface="Verdana" panose="020B0604030504040204" pitchFamily="34" charset="0"/>
                <a:ea typeface="Verdana" panose="020B0604030504040204" pitchFamily="34" charset="0"/>
                <a:cs typeface="Verdana" panose="020B0604030504040204" pitchFamily="34" charset="0"/>
              </a:rPr>
              <a:t>bègèd</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he-IL" sz="2400" b="1" dirty="0">
                <a:latin typeface="Verdana" panose="020B0604030504040204" pitchFamily="34" charset="0"/>
                <a:ea typeface="Verdana" panose="020B0604030504040204" pitchFamily="34" charset="0"/>
                <a:cs typeface="+mj-cs"/>
              </a:rPr>
              <a:t>בּגד</a:t>
            </a:r>
            <a:r>
              <a:rPr lang="nl-NL" sz="2000" b="1" dirty="0" smtClean="0">
                <a:latin typeface="Verdana" panose="020B0604030504040204" pitchFamily="34" charset="0"/>
                <a:ea typeface="Verdana" panose="020B0604030504040204" pitchFamily="34" charset="0"/>
                <a:cs typeface="Verdana" panose="020B0604030504040204" pitchFamily="34" charset="0"/>
              </a:rPr>
              <a:t>]</a:t>
            </a:r>
          </a:p>
          <a:p>
            <a:pPr algn="ctr"/>
            <a:r>
              <a:rPr lang="nl-NL" sz="2000" b="1" dirty="0">
                <a:latin typeface="Verdana" panose="020B0604030504040204" pitchFamily="34" charset="0"/>
                <a:ea typeface="Verdana" panose="020B0604030504040204" pitchFamily="34" charset="0"/>
                <a:cs typeface="Verdana" panose="020B0604030504040204" pitchFamily="34" charset="0"/>
              </a:rPr>
              <a:t>k</a:t>
            </a:r>
            <a:r>
              <a:rPr lang="nl-NL" sz="2000" b="1" dirty="0" smtClean="0">
                <a:latin typeface="Verdana" panose="020B0604030504040204" pitchFamily="34" charset="0"/>
                <a:ea typeface="Verdana" panose="020B0604030504040204" pitchFamily="34" charset="0"/>
                <a:cs typeface="Verdana" panose="020B0604030504040204" pitchFamily="34" charset="0"/>
              </a:rPr>
              <a:t>leed, misleiden, bedriegen, trouweloos handelen</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6633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944" y="0"/>
            <a:ext cx="9180000" cy="5878532"/>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woorden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​Jezus​ antwoordde weder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​Kinderen, hoe moeilijk is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Koninkrijk Gods binnen te 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Het is gemakkelijker dat een ​kameel​ gaat door het oog ener naald, dan dat een rijke het Koninkrijk Gods binnengaat.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waren nog meer verslagen en zeiden tot elkander: Maar wie kan dan behouden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eersevreesd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waren onderweg, opgaande ​naar Jeruzalem, en ​Jezus​ ging vóór hen uit, en zij waren verbaasd en zij, die volgden, waren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baan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kwamen te ​Jericho. En toen Hij met zijn discipelen en een talrijke schare uit ​Jericho​ vertrok, zat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​Zoon van ​David, ​Jezus,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​Zoon van ​David,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sprong op en ging naar ​Jezus.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dat ik ziende worde!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uw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geloof heeft u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behouden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terstond werd hij ziende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volgde Hem op de weg</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76983816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p>
                    <a:p>
                      <a:pPr algn="ctr"/>
                      <a:r>
                        <a:rPr lang="nl-NL" sz="1000" dirty="0" smtClean="0">
                          <a:solidFill>
                            <a:schemeClr val="bg1"/>
                          </a:solidFill>
                        </a:rPr>
                        <a:t>zien</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1588" y="-99392"/>
            <a:ext cx="9135244" cy="249299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l-GR" sz="2400" b="1" dirty="0">
                <a:solidFill>
                  <a:schemeClr val="bg1"/>
                </a:solidFill>
                <a:latin typeface="Times New Roman" panose="02020603050405020304" pitchFamily="18" charset="0"/>
                <a:cs typeface="Times New Roman" panose="02020603050405020304" pitchFamily="18" charset="0"/>
              </a:rPr>
              <a:t>ἵνα </a:t>
            </a:r>
            <a:r>
              <a:rPr lang="el-GR" sz="2400" b="1" dirty="0" smtClean="0">
                <a:solidFill>
                  <a:schemeClr val="bg1"/>
                </a:solidFill>
                <a:latin typeface="Times New Roman" panose="02020603050405020304" pitchFamily="18" charset="0"/>
                <a:cs typeface="Times New Roman" panose="02020603050405020304" pitchFamily="18" charset="0"/>
              </a:rPr>
              <a:t>ἀναβλέψω</a:t>
            </a:r>
            <a:endParaRPr lang="nl-NL" sz="2400" b="1" dirty="0" smtClean="0">
              <a:solidFill>
                <a:schemeClr val="bg1"/>
              </a:solidFill>
              <a:latin typeface="Times New Roman" panose="02020603050405020304" pitchFamily="18" charset="0"/>
              <a:cs typeface="Times New Roman" panose="02020603050405020304" pitchFamily="18" charset="0"/>
            </a:endParaRPr>
          </a:p>
          <a:p>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Hina</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ana-blepso</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“Dat ik weer zie”</a:t>
            </a:r>
          </a:p>
          <a:p>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Ps.119:18 </a:t>
            </a:r>
          </a:p>
          <a:p>
            <a:pPr algn="r"/>
            <a:r>
              <a:rPr lang="he-IL" sz="2400" b="1" dirty="0">
                <a:cs typeface="+mj-cs"/>
              </a:rPr>
              <a:t>גַּל-עֵינַי </a:t>
            </a:r>
            <a:r>
              <a:rPr lang="he-IL" sz="2400" b="1" dirty="0" smtClean="0">
                <a:cs typeface="+mj-cs"/>
              </a:rPr>
              <a:t>וְאַבִּיטָה נִפְלָאוֹת </a:t>
            </a:r>
            <a:r>
              <a:rPr lang="he-IL" sz="2400" b="1" dirty="0">
                <a:cs typeface="+mj-cs"/>
              </a:rPr>
              <a:t>מִתּוֹרָתֶךָ </a:t>
            </a:r>
            <a:endParaRPr lang="nl-NL" sz="2400" b="1" dirty="0" smtClean="0">
              <a:cs typeface="+mj-cs"/>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Gal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enai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we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abita</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niflaot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mi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torahtècha</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a:latin typeface="Verdana" panose="020B0604030504040204" pitchFamily="34" charset="0"/>
                <a:ea typeface="Verdana" panose="020B0604030504040204" pitchFamily="34" charset="0"/>
                <a:cs typeface="Verdana" panose="020B0604030504040204" pitchFamily="34" charset="0"/>
              </a:rPr>
              <a:t>Ontdek mijn ogen, opdat ik </a:t>
            </a:r>
            <a:r>
              <a:rPr lang="nl-NL" dirty="0" smtClean="0">
                <a:latin typeface="Verdana" panose="020B0604030504040204" pitchFamily="34" charset="0"/>
                <a:ea typeface="Verdana" panose="020B0604030504040204" pitchFamily="34" charset="0"/>
                <a:cs typeface="Verdana" panose="020B0604030504040204" pitchFamily="34" charset="0"/>
              </a:rPr>
              <a:t>aanschouwe de </a:t>
            </a:r>
            <a:r>
              <a:rPr lang="nl-NL" dirty="0">
                <a:latin typeface="Verdana" panose="020B0604030504040204" pitchFamily="34" charset="0"/>
                <a:ea typeface="Verdana" panose="020B0604030504040204" pitchFamily="34" charset="0"/>
                <a:cs typeface="Verdana" panose="020B0604030504040204" pitchFamily="34" charset="0"/>
              </a:rPr>
              <a:t>wonderen uit uw </a:t>
            </a:r>
            <a:r>
              <a:rPr lang="nl-NL" dirty="0" smtClean="0">
                <a:latin typeface="Verdana" panose="020B0604030504040204" pitchFamily="34" charset="0"/>
                <a:ea typeface="Verdana" panose="020B0604030504040204" pitchFamily="34" charset="0"/>
                <a:cs typeface="Verdana" panose="020B0604030504040204" pitchFamily="34" charset="0"/>
              </a:rPr>
              <a:t>Torah.</a:t>
            </a:r>
            <a:r>
              <a:rPr lang="el-GR" dirty="0">
                <a:solidFill>
                  <a:schemeClr val="bg1"/>
                </a:solidFill>
                <a:latin typeface="Lato"/>
              </a:rPr>
              <a:t> </a:t>
            </a:r>
            <a:endParaRPr lang="nl-NL" dirty="0">
              <a:solidFill>
                <a:schemeClr val="bg1"/>
              </a:solidFill>
            </a:endParaRPr>
          </a:p>
        </p:txBody>
      </p:sp>
    </p:spTree>
    <p:extLst>
      <p:ext uri="{BB962C8B-B14F-4D97-AF65-F5344CB8AC3E}">
        <p14:creationId xmlns:p14="http://schemas.microsoft.com/office/powerpoint/2010/main" val="998190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944" y="189248"/>
            <a:ext cx="9144000" cy="5472000"/>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zag hen aan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Bij mensen is het onmogelijk, maar niet bij God; want alle dingen zijn mogelijk bij God.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begon tot Hem te zeggen: Zie, wij hebben alles prijsgegeven en zijn U gevolgd.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er is niemand, die huis of broeders of zusters of moeder of vader of ​kinderen​ of akkers heeft prijsgegeven om Mij en om het ​evangelie,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of hij ontvangt honderdvoudig terug: nu, in deze tijd, ​huizen​ en broeders en zusters en moeders en ​kinderen​ en akkers, met vervolgingen, en in de toekomende eeuw het eeuwige leven.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vele eersten zullen de laatsten zijn en de laatsten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eersevreesd</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wederom nam Hij de twaalven terzijde en begon tot hen te spreken over hetgeen over Hem zou komen: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Zie, wij gaan op ​naar Jeruzalem​ en de Zoon des mensen zal overgeleverd worden aan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zullen Hem ter dood veroordelen. En zij zullen Hem overleveren 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waren onderweg, opgaande ​naar Jeruzalem, en ​Jezus​ ging vóór hen uit, en zij waren verbaasd en zij, die volgden, waren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baan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heidenen,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zullen Hem bespotten en Hem bespuwen en Hem ​geselen​ en doden, en na drie dagen zal Hij opstaan.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​Jakobus​ en ​Johannes, de [twee] zonen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tot Hem en zeiden tot Hem: Meester, wij wilden wel dat Gij ons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deedt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wat wij U zullen vragen.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Wat wilt gij, dat Ik u doen zal?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Geef ons, dat wij de één aan uw rechterzijde en de andere aan uw linkerzijde mogen zitten in uw heerlijkheid.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Doch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niet, wat gij vraagt. Kunt gij de ​beker​ drinken, die Ik drink, of met de ​doop​ ​gedoopt​ worden, waarmede Ik ​gedoopt​ word?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zeiden tot Hem: Wij kunnen het.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​beker, die Ik drink, zult gij drinken en met de ​doop, waarmede Ik ​gedoopt​ word, zult gij ​gedoopt​ worden,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het zitten aan mijn rechterzijde of linkerzijde, staat niet aan Mij te geven, maar het is voor hen, voor wie het bereid 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de tien dit hoorden, begonnen zij het Jakobus en ​Johannes​ kwalijk te nemen.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riep hen tot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Gij weet, dat zij, die regeerders der volken heten, heerschappij over hen voeren, en hun rijksgroten oefenen macht over hen.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Zó is het echter onder u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wie groot wil worden onder u, zal uw dienaar zijn; en wie onder u de eerste wil zijn, zal aller ​slaaf​ zijn.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ook de Zoon des mensen is niet gekomen om Zich te laten dienen, maar om te dienen en zijn leven te geven als losprijs voor velen.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kwamen te ​Jericho. En toen Hij met zijn discipelen en een talrijke schare uit ​Jericho​ vertrok, zat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Bartimeüs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een blinde bedelaar, aan de weg.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hoorde, dat het ​Jezus​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Nazaret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was, begon hij te roepen en te zeggen: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​Jezus,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bestraften hem, opdat hij zwijgen zou. Doch hij riep des te meer: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Zoon van ​David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heb medelijden met mij!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stond stil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Roept hem. En zij riepen de blinde en zeiden tot hem: Houd moed, sta op, Hij roept u.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wierp hij zijn ​mantel​ af, sprong op en ging naar ​Jezus.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Wat wilt gij, dat Ik u doen zal? De blinde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Rabboeni</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dat ik ziende worde!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Ga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heen, uw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geloof heeft u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behouden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terstond werd hij ziende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volgde Hem op de weg</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27362631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Naar Judea</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scheidbrief</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kinderen</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err="1" smtClean="0">
                          <a:solidFill>
                            <a:schemeClr val="bg1"/>
                          </a:solidFill>
                        </a:rPr>
                        <a:t>Rav</a:t>
                      </a:r>
                      <a:r>
                        <a:rPr lang="nl-NL" sz="1000" dirty="0" smtClean="0">
                          <a:solidFill>
                            <a:schemeClr val="bg1"/>
                          </a:solidFill>
                        </a:rPr>
                        <a:t> </a:t>
                      </a:r>
                      <a:r>
                        <a:rPr lang="nl-NL" sz="1000" dirty="0" err="1" smtClean="0">
                          <a:solidFill>
                            <a:schemeClr val="bg1"/>
                          </a:solidFill>
                        </a:rPr>
                        <a:t>tov</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Volg mij</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p>
                      <a:pPr algn="ctr"/>
                      <a:r>
                        <a:rPr lang="nl-NL" sz="1000" dirty="0" smtClean="0">
                          <a:solidFill>
                            <a:schemeClr val="bg1"/>
                          </a:solidFill>
                        </a:rPr>
                        <a:t>De naald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p>
                      <a:pPr algn="ctr"/>
                      <a:r>
                        <a:rPr lang="nl-NL" sz="1000" dirty="0" smtClean="0">
                          <a:solidFill>
                            <a:schemeClr val="bg1"/>
                          </a:solidFill>
                        </a:rPr>
                        <a:t>Eerste</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p>
                      <a:pPr algn="ctr"/>
                      <a:r>
                        <a:rPr lang="nl-NL" sz="1000" dirty="0" err="1" smtClean="0">
                          <a:solidFill>
                            <a:schemeClr val="bg1"/>
                          </a:solidFill>
                        </a:rPr>
                        <a:t>alija</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p>
                      <a:pPr algn="ctr"/>
                      <a:r>
                        <a:rPr lang="nl-NL" sz="1000" dirty="0" smtClean="0">
                          <a:solidFill>
                            <a:schemeClr val="bg1"/>
                          </a:solidFill>
                        </a:rPr>
                        <a:t>dienaar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p>
                    <a:p>
                      <a:pPr algn="ctr"/>
                      <a:r>
                        <a:rPr lang="nl-NL" sz="1000" dirty="0" smtClean="0">
                          <a:solidFill>
                            <a:schemeClr val="bg1"/>
                          </a:solidFill>
                        </a:rPr>
                        <a:t>zien</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2204" y="0"/>
            <a:ext cx="9144000" cy="224676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de koninklijke </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weg</a:t>
            </a:r>
          </a:p>
          <a:p>
            <a:r>
              <a:rPr lang="he-IL" sz="3600" b="1" dirty="0">
                <a:latin typeface="Verdana" panose="020B0604030504040204" pitchFamily="34" charset="0"/>
                <a:ea typeface="Verdana" panose="020B0604030504040204" pitchFamily="34" charset="0"/>
                <a:cs typeface="+mj-cs"/>
              </a:rPr>
              <a:t>בַּדֶּרֶךְ בַּדֶּרֶךְ </a:t>
            </a:r>
            <a:endParaRPr lang="nl-NL" sz="3600" b="1" dirty="0" smtClean="0">
              <a:latin typeface="Verdana" panose="020B0604030504040204" pitchFamily="34" charset="0"/>
              <a:ea typeface="Verdana" panose="020B0604030504040204" pitchFamily="34" charset="0"/>
              <a:cs typeface="+mj-cs"/>
            </a:endParaRPr>
          </a:p>
          <a:p>
            <a:r>
              <a:rPr lang="nl-NL" sz="2400" dirty="0" err="1">
                <a:solidFill>
                  <a:schemeClr val="bg1"/>
                </a:solidFill>
                <a:latin typeface="Verdana" panose="020B0604030504040204" pitchFamily="34" charset="0"/>
                <a:ea typeface="Verdana" panose="020B0604030504040204" pitchFamily="34" charset="0"/>
                <a:cs typeface="+mj-cs"/>
              </a:rPr>
              <a:t>b</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adèrèch</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badèrèch</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(Deut.2:27)</a:t>
            </a:r>
          </a:p>
          <a:p>
            <a:r>
              <a:rPr lang="he-IL" sz="3200" b="1" dirty="0">
                <a:cs typeface="+mj-cs"/>
              </a:rPr>
              <a:t>בְּדֶרֶךְ </a:t>
            </a:r>
            <a:r>
              <a:rPr lang="he-IL" sz="3200" b="1" dirty="0" smtClean="0">
                <a:cs typeface="+mj-cs"/>
              </a:rPr>
              <a:t>הַמֶּלֶךְ</a:t>
            </a:r>
            <a:endParaRPr lang="nl-NL" sz="3200" b="1" dirty="0" smtClean="0">
              <a:cs typeface="+mj-cs"/>
            </a:endParaRPr>
          </a:p>
          <a:p>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badèrèch</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hamèlèch</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(Num.21:22) paralleltekst</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2560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 2"/>
          <p:cNvGraphicFramePr>
            <a:graphicFrameLocks noGrp="1"/>
          </p:cNvGraphicFramePr>
          <p:nvPr>
            <p:extLst>
              <p:ext uri="{D42A27DB-BD31-4B8C-83A1-F6EECF244321}">
                <p14:modId xmlns:p14="http://schemas.microsoft.com/office/powerpoint/2010/main" val="260236026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tx1"/>
                          </a:solidFill>
                        </a:rPr>
                        <a:t>1-5</a:t>
                      </a:r>
                    </a:p>
                    <a:p>
                      <a:pPr algn="ctr"/>
                      <a:r>
                        <a:rPr lang="nl-NL" sz="1000" dirty="0" smtClean="0">
                          <a:solidFill>
                            <a:schemeClr val="tx1"/>
                          </a:solidFill>
                        </a:rPr>
                        <a:t>bezeten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322005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590592"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rot="21038725">
            <a:off x="1784882" y="3498055"/>
            <a:ext cx="7020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Gelijkenissen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2898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606816"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kstvak 21"/>
          <p:cNvSpPr txBox="1"/>
          <p:nvPr/>
        </p:nvSpPr>
        <p:spPr>
          <a:xfrm rot="21038725">
            <a:off x="1784882" y="3682721"/>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Openbaringen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8934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547664" y="1940414"/>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8483" y="4913319"/>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leer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499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690596"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3766" y="4296397"/>
            <a:ext cx="7729307"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openbaarwording van het Koninkrijk </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768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683568" y="1916832"/>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4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88487</TotalTime>
  <Words>6941</Words>
  <Application>Microsoft Office PowerPoint</Application>
  <PresentationFormat>Diavoorstelling (4:3)</PresentationFormat>
  <Paragraphs>2111</Paragraphs>
  <Slides>43</Slides>
  <Notes>29</Notes>
  <HiddenSlides>9</HiddenSlides>
  <MMClips>1</MMClips>
  <ScaleCrop>false</ScaleCrop>
  <HeadingPairs>
    <vt:vector size="4" baseType="variant">
      <vt:variant>
        <vt:lpstr>Thema</vt:lpstr>
      </vt:variant>
      <vt:variant>
        <vt:i4>1</vt:i4>
      </vt:variant>
      <vt:variant>
        <vt:lpstr>Diatitels</vt:lpstr>
      </vt:variant>
      <vt:variant>
        <vt:i4>43</vt:i4>
      </vt:variant>
    </vt:vector>
  </HeadingPairs>
  <TitlesOfParts>
    <vt:vector size="44"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 Wijtsma</cp:lastModifiedBy>
  <cp:revision>1185</cp:revision>
  <dcterms:created xsi:type="dcterms:W3CDTF">2016-11-11T18:02:23Z</dcterms:created>
  <dcterms:modified xsi:type="dcterms:W3CDTF">2017-10-28T05:05:18Z</dcterms:modified>
</cp:coreProperties>
</file>